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9.xml" ContentType="application/vnd.openxmlformats-officedocument.presentationml.notesSlide+xml"/>
  <Override PartName="/ppt/charts/chart6.xml" ContentType="application/vnd.openxmlformats-officedocument.drawingml.chart+xml"/>
  <Override PartName="/ppt/notesSlides/notesSlide20.xml" ContentType="application/vnd.openxmlformats-officedocument.presentationml.notesSlide+xml"/>
  <Override PartName="/ppt/charts/chart7.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notesSlides/notesSlide2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293" r:id="rId3"/>
    <p:sldId id="257" r:id="rId4"/>
    <p:sldId id="294" r:id="rId5"/>
    <p:sldId id="295" r:id="rId6"/>
    <p:sldId id="331" r:id="rId7"/>
    <p:sldId id="327" r:id="rId8"/>
    <p:sldId id="330" r:id="rId9"/>
    <p:sldId id="306" r:id="rId10"/>
    <p:sldId id="336" r:id="rId11"/>
    <p:sldId id="299" r:id="rId12"/>
    <p:sldId id="274" r:id="rId13"/>
    <p:sldId id="275" r:id="rId14"/>
    <p:sldId id="296" r:id="rId15"/>
    <p:sldId id="333" r:id="rId16"/>
    <p:sldId id="300" r:id="rId17"/>
    <p:sldId id="280" r:id="rId18"/>
    <p:sldId id="281" r:id="rId19"/>
    <p:sldId id="282" r:id="rId20"/>
    <p:sldId id="283" r:id="rId21"/>
    <p:sldId id="284" r:id="rId22"/>
    <p:sldId id="285" r:id="rId23"/>
    <p:sldId id="289" r:id="rId24"/>
    <p:sldId id="290" r:id="rId25"/>
    <p:sldId id="287" r:id="rId26"/>
    <p:sldId id="288" r:id="rId27"/>
    <p:sldId id="291" r:id="rId28"/>
    <p:sldId id="315" r:id="rId29"/>
    <p:sldId id="321" r:id="rId30"/>
    <p:sldId id="329" r:id="rId31"/>
    <p:sldId id="276" r:id="rId32"/>
    <p:sldId id="277" r:id="rId33"/>
    <p:sldId id="278" r:id="rId34"/>
    <p:sldId id="279" r:id="rId35"/>
    <p:sldId id="301" r:id="rId36"/>
    <p:sldId id="265" r:id="rId37"/>
    <p:sldId id="307" r:id="rId38"/>
    <p:sldId id="308" r:id="rId39"/>
    <p:sldId id="309" r:id="rId40"/>
    <p:sldId id="310" r:id="rId41"/>
    <p:sldId id="270" r:id="rId42"/>
    <p:sldId id="271" r:id="rId43"/>
    <p:sldId id="272" r:id="rId44"/>
    <p:sldId id="324" r:id="rId45"/>
    <p:sldId id="325" r:id="rId46"/>
    <p:sldId id="347" r:id="rId47"/>
    <p:sldId id="343" r:id="rId48"/>
    <p:sldId id="346" r:id="rId49"/>
    <p:sldId id="302" r:id="rId50"/>
    <p:sldId id="268" r:id="rId51"/>
    <p:sldId id="348" r:id="rId52"/>
    <p:sldId id="349" r:id="rId53"/>
    <p:sldId id="326" r:id="rId54"/>
    <p:sldId id="314" r:id="rId55"/>
    <p:sldId id="337" r:id="rId56"/>
    <p:sldId id="338" r:id="rId57"/>
    <p:sldId id="339" r:id="rId58"/>
    <p:sldId id="340" r:id="rId59"/>
    <p:sldId id="341" r:id="rId60"/>
    <p:sldId id="342"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5" d="100"/>
          <a:sy n="105" d="100"/>
        </p:scale>
        <p:origin x="-1624" y="-1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private:tmp:x.csv"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verma7:Research:papers:comparison:plots:fine_mean:sim.csv"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verma7:Documents:Microsoft%20User%20Data:Office%202008%20AutoRecovery:Workbook1%20(version%201).xlsb"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verma7:Documents:workspace:Overlap:plots:sim_synth:similar.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verma7:Documents:LAD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verma7:Desktop:WordcountLinea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verma7:Documents:re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verma7:Documents:rep.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private:tmp:a.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verma7:Dropbox:HP%20Intern:3curves.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verma7:Research:papers:comparison:plots:fine_mean:sim.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a:noFill/>
            </a:ln>
          </c:spPr>
          <c:marker>
            <c:spPr>
              <a:solidFill>
                <a:schemeClr val="tx2">
                  <a:lumMod val="75000"/>
                </a:schemeClr>
              </a:solidFill>
              <a:ln>
                <a:noFill/>
              </a:ln>
            </c:spPr>
          </c:marker>
          <c:trendline>
            <c:trendlineType val="exp"/>
            <c:dispRSqr val="0"/>
            <c:dispEq val="0"/>
          </c:trendline>
          <c:xVal>
            <c:numRef>
              <c:f>'x.csv'!$A$1:$A$265</c:f>
              <c:numCache>
                <c:formatCode>General</c:formatCode>
                <c:ptCount val="265"/>
                <c:pt idx="0">
                  <c:v>1980.0</c:v>
                </c:pt>
                <c:pt idx="1">
                  <c:v>1980.0</c:v>
                </c:pt>
                <c:pt idx="2">
                  <c:v>1981.0</c:v>
                </c:pt>
                <c:pt idx="3">
                  <c:v>1981.0</c:v>
                </c:pt>
                <c:pt idx="4">
                  <c:v>1981.0</c:v>
                </c:pt>
                <c:pt idx="5">
                  <c:v>1981.0</c:v>
                </c:pt>
                <c:pt idx="6">
                  <c:v>1981.0</c:v>
                </c:pt>
                <c:pt idx="7">
                  <c:v>1981.0</c:v>
                </c:pt>
                <c:pt idx="8">
                  <c:v>1981.0</c:v>
                </c:pt>
                <c:pt idx="9">
                  <c:v>1981.0</c:v>
                </c:pt>
                <c:pt idx="10">
                  <c:v>1981.0</c:v>
                </c:pt>
                <c:pt idx="11">
                  <c:v>1983.0</c:v>
                </c:pt>
                <c:pt idx="12">
                  <c:v>1983.0</c:v>
                </c:pt>
                <c:pt idx="13">
                  <c:v>1983.0</c:v>
                </c:pt>
                <c:pt idx="14">
                  <c:v>1983.0</c:v>
                </c:pt>
                <c:pt idx="15">
                  <c:v>1983.0</c:v>
                </c:pt>
                <c:pt idx="16">
                  <c:v>1983.0</c:v>
                </c:pt>
                <c:pt idx="17">
                  <c:v>1983.0</c:v>
                </c:pt>
                <c:pt idx="18">
                  <c:v>1984.0</c:v>
                </c:pt>
                <c:pt idx="19">
                  <c:v>1984.0</c:v>
                </c:pt>
                <c:pt idx="20">
                  <c:v>1984.0</c:v>
                </c:pt>
                <c:pt idx="21">
                  <c:v>1984.0</c:v>
                </c:pt>
                <c:pt idx="22">
                  <c:v>1984.0</c:v>
                </c:pt>
                <c:pt idx="23">
                  <c:v>1984.0</c:v>
                </c:pt>
                <c:pt idx="24">
                  <c:v>1984.0</c:v>
                </c:pt>
                <c:pt idx="25">
                  <c:v>1984.0</c:v>
                </c:pt>
                <c:pt idx="26">
                  <c:v>1984.0</c:v>
                </c:pt>
                <c:pt idx="27">
                  <c:v>1984.0</c:v>
                </c:pt>
                <c:pt idx="28">
                  <c:v>1984.0</c:v>
                </c:pt>
                <c:pt idx="29">
                  <c:v>1984.0</c:v>
                </c:pt>
                <c:pt idx="30">
                  <c:v>1984.0</c:v>
                </c:pt>
                <c:pt idx="31">
                  <c:v>1984.0</c:v>
                </c:pt>
                <c:pt idx="32">
                  <c:v>1984.0</c:v>
                </c:pt>
                <c:pt idx="33">
                  <c:v>1984.0</c:v>
                </c:pt>
                <c:pt idx="34">
                  <c:v>1984.0</c:v>
                </c:pt>
                <c:pt idx="35">
                  <c:v>1984.0</c:v>
                </c:pt>
                <c:pt idx="36">
                  <c:v>1984.0</c:v>
                </c:pt>
                <c:pt idx="37">
                  <c:v>1985.0</c:v>
                </c:pt>
                <c:pt idx="38">
                  <c:v>1987.0</c:v>
                </c:pt>
                <c:pt idx="39">
                  <c:v>1987.0</c:v>
                </c:pt>
                <c:pt idx="40">
                  <c:v>1987.0</c:v>
                </c:pt>
                <c:pt idx="41">
                  <c:v>1988.0</c:v>
                </c:pt>
                <c:pt idx="42">
                  <c:v>1988.0</c:v>
                </c:pt>
                <c:pt idx="43">
                  <c:v>1988.0</c:v>
                </c:pt>
                <c:pt idx="44">
                  <c:v>1988.0</c:v>
                </c:pt>
                <c:pt idx="45">
                  <c:v>1988.0</c:v>
                </c:pt>
                <c:pt idx="46">
                  <c:v>1989.0</c:v>
                </c:pt>
                <c:pt idx="47">
                  <c:v>1989.0</c:v>
                </c:pt>
                <c:pt idx="48">
                  <c:v>1995.0</c:v>
                </c:pt>
                <c:pt idx="49">
                  <c:v>1995.0</c:v>
                </c:pt>
                <c:pt idx="50">
                  <c:v>1995.0</c:v>
                </c:pt>
                <c:pt idx="51">
                  <c:v>1995.0</c:v>
                </c:pt>
                <c:pt idx="52">
                  <c:v>1995.0</c:v>
                </c:pt>
                <c:pt idx="53">
                  <c:v>1995.0</c:v>
                </c:pt>
                <c:pt idx="54">
                  <c:v>1995.0</c:v>
                </c:pt>
                <c:pt idx="55">
                  <c:v>1995.0</c:v>
                </c:pt>
                <c:pt idx="56">
                  <c:v>1996.0</c:v>
                </c:pt>
                <c:pt idx="57">
                  <c:v>1996.0</c:v>
                </c:pt>
                <c:pt idx="58">
                  <c:v>1996.0</c:v>
                </c:pt>
                <c:pt idx="59">
                  <c:v>1996.0</c:v>
                </c:pt>
                <c:pt idx="60">
                  <c:v>1996.0</c:v>
                </c:pt>
                <c:pt idx="61">
                  <c:v>1997.0</c:v>
                </c:pt>
                <c:pt idx="62">
                  <c:v>1997.0</c:v>
                </c:pt>
                <c:pt idx="63">
                  <c:v>1997.0</c:v>
                </c:pt>
                <c:pt idx="64">
                  <c:v>1997.0</c:v>
                </c:pt>
                <c:pt idx="65">
                  <c:v>1997.0</c:v>
                </c:pt>
                <c:pt idx="66">
                  <c:v>1997.0</c:v>
                </c:pt>
                <c:pt idx="67">
                  <c:v>1997.0</c:v>
                </c:pt>
                <c:pt idx="68">
                  <c:v>1997.0</c:v>
                </c:pt>
                <c:pt idx="69">
                  <c:v>1997.0</c:v>
                </c:pt>
                <c:pt idx="70">
                  <c:v>1997.0</c:v>
                </c:pt>
                <c:pt idx="71">
                  <c:v>1997.0</c:v>
                </c:pt>
                <c:pt idx="72">
                  <c:v>1997.0</c:v>
                </c:pt>
                <c:pt idx="73">
                  <c:v>1997.0</c:v>
                </c:pt>
                <c:pt idx="74">
                  <c:v>1997.0</c:v>
                </c:pt>
                <c:pt idx="75">
                  <c:v>1997.0</c:v>
                </c:pt>
                <c:pt idx="76">
                  <c:v>1997.0</c:v>
                </c:pt>
                <c:pt idx="77">
                  <c:v>1997.0</c:v>
                </c:pt>
                <c:pt idx="78">
                  <c:v>1997.0</c:v>
                </c:pt>
                <c:pt idx="79">
                  <c:v>1997.0</c:v>
                </c:pt>
                <c:pt idx="80">
                  <c:v>1997.0</c:v>
                </c:pt>
                <c:pt idx="81">
                  <c:v>1998.0</c:v>
                </c:pt>
                <c:pt idx="82">
                  <c:v>1998.0</c:v>
                </c:pt>
                <c:pt idx="83">
                  <c:v>1998.0</c:v>
                </c:pt>
                <c:pt idx="84">
                  <c:v>1998.0</c:v>
                </c:pt>
                <c:pt idx="85">
                  <c:v>1998.0</c:v>
                </c:pt>
                <c:pt idx="86">
                  <c:v>1998.0</c:v>
                </c:pt>
                <c:pt idx="87">
                  <c:v>1998.0</c:v>
                </c:pt>
                <c:pt idx="88">
                  <c:v>1998.0</c:v>
                </c:pt>
                <c:pt idx="89">
                  <c:v>1998.0</c:v>
                </c:pt>
                <c:pt idx="90">
                  <c:v>1998.0</c:v>
                </c:pt>
                <c:pt idx="91">
                  <c:v>1998.0</c:v>
                </c:pt>
                <c:pt idx="92">
                  <c:v>1998.0</c:v>
                </c:pt>
                <c:pt idx="93">
                  <c:v>1998.0</c:v>
                </c:pt>
                <c:pt idx="94">
                  <c:v>1998.0</c:v>
                </c:pt>
                <c:pt idx="95">
                  <c:v>1998.0</c:v>
                </c:pt>
                <c:pt idx="96">
                  <c:v>1998.0</c:v>
                </c:pt>
                <c:pt idx="97">
                  <c:v>1998.0</c:v>
                </c:pt>
                <c:pt idx="98">
                  <c:v>1998.0</c:v>
                </c:pt>
                <c:pt idx="99">
                  <c:v>1998.0</c:v>
                </c:pt>
                <c:pt idx="100">
                  <c:v>1998.0</c:v>
                </c:pt>
                <c:pt idx="101">
                  <c:v>1998.0</c:v>
                </c:pt>
                <c:pt idx="102">
                  <c:v>1998.0</c:v>
                </c:pt>
                <c:pt idx="103">
                  <c:v>1998.0</c:v>
                </c:pt>
                <c:pt idx="104">
                  <c:v>1998.0</c:v>
                </c:pt>
                <c:pt idx="105">
                  <c:v>1998.0</c:v>
                </c:pt>
                <c:pt idx="106">
                  <c:v>1998.0</c:v>
                </c:pt>
                <c:pt idx="107">
                  <c:v>1998.0</c:v>
                </c:pt>
                <c:pt idx="108">
                  <c:v>1998.0</c:v>
                </c:pt>
                <c:pt idx="109">
                  <c:v>1998.0</c:v>
                </c:pt>
                <c:pt idx="110">
                  <c:v>1998.0</c:v>
                </c:pt>
                <c:pt idx="111">
                  <c:v>1998.0</c:v>
                </c:pt>
                <c:pt idx="112">
                  <c:v>1998.0</c:v>
                </c:pt>
                <c:pt idx="113">
                  <c:v>1998.0</c:v>
                </c:pt>
                <c:pt idx="114">
                  <c:v>1998.0</c:v>
                </c:pt>
                <c:pt idx="115">
                  <c:v>1998.0</c:v>
                </c:pt>
                <c:pt idx="116">
                  <c:v>1998.0</c:v>
                </c:pt>
                <c:pt idx="117">
                  <c:v>1998.0</c:v>
                </c:pt>
                <c:pt idx="118">
                  <c:v>1998.0</c:v>
                </c:pt>
                <c:pt idx="119">
                  <c:v>1998.0</c:v>
                </c:pt>
                <c:pt idx="120">
                  <c:v>1998.0</c:v>
                </c:pt>
                <c:pt idx="121">
                  <c:v>1998.0</c:v>
                </c:pt>
                <c:pt idx="122">
                  <c:v>1999.0</c:v>
                </c:pt>
                <c:pt idx="123">
                  <c:v>1999.0</c:v>
                </c:pt>
                <c:pt idx="124">
                  <c:v>1999.0</c:v>
                </c:pt>
                <c:pt idx="125">
                  <c:v>1999.0</c:v>
                </c:pt>
                <c:pt idx="126">
                  <c:v>1999.0</c:v>
                </c:pt>
                <c:pt idx="127">
                  <c:v>1999.0</c:v>
                </c:pt>
                <c:pt idx="128">
                  <c:v>1999.0</c:v>
                </c:pt>
                <c:pt idx="129">
                  <c:v>1999.0</c:v>
                </c:pt>
                <c:pt idx="130">
                  <c:v>1999.0</c:v>
                </c:pt>
                <c:pt idx="131">
                  <c:v>1999.0</c:v>
                </c:pt>
                <c:pt idx="132">
                  <c:v>1999.0</c:v>
                </c:pt>
                <c:pt idx="133">
                  <c:v>1999.0</c:v>
                </c:pt>
                <c:pt idx="134">
                  <c:v>1999.0</c:v>
                </c:pt>
                <c:pt idx="135">
                  <c:v>1999.0</c:v>
                </c:pt>
                <c:pt idx="136">
                  <c:v>1999.0</c:v>
                </c:pt>
                <c:pt idx="137">
                  <c:v>1999.0</c:v>
                </c:pt>
                <c:pt idx="138">
                  <c:v>1999.0</c:v>
                </c:pt>
                <c:pt idx="139">
                  <c:v>1999.0</c:v>
                </c:pt>
                <c:pt idx="140">
                  <c:v>1999.0</c:v>
                </c:pt>
                <c:pt idx="141">
                  <c:v>1999.0</c:v>
                </c:pt>
                <c:pt idx="142">
                  <c:v>1999.0</c:v>
                </c:pt>
                <c:pt idx="143">
                  <c:v>1999.0</c:v>
                </c:pt>
                <c:pt idx="144">
                  <c:v>1999.0</c:v>
                </c:pt>
                <c:pt idx="145">
                  <c:v>1999.0</c:v>
                </c:pt>
                <c:pt idx="146">
                  <c:v>1999.0</c:v>
                </c:pt>
                <c:pt idx="147">
                  <c:v>1999.0</c:v>
                </c:pt>
                <c:pt idx="148">
                  <c:v>1999.0</c:v>
                </c:pt>
                <c:pt idx="149">
                  <c:v>1999.0</c:v>
                </c:pt>
                <c:pt idx="150">
                  <c:v>1999.0</c:v>
                </c:pt>
                <c:pt idx="151">
                  <c:v>1999.0</c:v>
                </c:pt>
                <c:pt idx="152">
                  <c:v>1999.0</c:v>
                </c:pt>
                <c:pt idx="153">
                  <c:v>1999.0</c:v>
                </c:pt>
                <c:pt idx="154">
                  <c:v>1999.0</c:v>
                </c:pt>
                <c:pt idx="155">
                  <c:v>2000.0</c:v>
                </c:pt>
                <c:pt idx="156">
                  <c:v>2000.0</c:v>
                </c:pt>
                <c:pt idx="157">
                  <c:v>2000.0</c:v>
                </c:pt>
                <c:pt idx="158">
                  <c:v>2000.0</c:v>
                </c:pt>
                <c:pt idx="159">
                  <c:v>2000.0</c:v>
                </c:pt>
                <c:pt idx="160">
                  <c:v>2000.0</c:v>
                </c:pt>
                <c:pt idx="161">
                  <c:v>2000.0</c:v>
                </c:pt>
                <c:pt idx="162">
                  <c:v>2000.0</c:v>
                </c:pt>
                <c:pt idx="163">
                  <c:v>2000.0</c:v>
                </c:pt>
                <c:pt idx="164">
                  <c:v>2000.0</c:v>
                </c:pt>
                <c:pt idx="165">
                  <c:v>2000.0</c:v>
                </c:pt>
                <c:pt idx="166">
                  <c:v>2000.0</c:v>
                </c:pt>
                <c:pt idx="167">
                  <c:v>2000.0</c:v>
                </c:pt>
                <c:pt idx="168">
                  <c:v>2000.0</c:v>
                </c:pt>
                <c:pt idx="169">
                  <c:v>2000.0</c:v>
                </c:pt>
                <c:pt idx="170">
                  <c:v>2000.0</c:v>
                </c:pt>
                <c:pt idx="171">
                  <c:v>2000.0</c:v>
                </c:pt>
                <c:pt idx="172">
                  <c:v>2000.0</c:v>
                </c:pt>
                <c:pt idx="173">
                  <c:v>2000.0</c:v>
                </c:pt>
                <c:pt idx="174">
                  <c:v>2000.0</c:v>
                </c:pt>
                <c:pt idx="175">
                  <c:v>2000.0</c:v>
                </c:pt>
                <c:pt idx="176">
                  <c:v>2000.0</c:v>
                </c:pt>
                <c:pt idx="177">
                  <c:v>2000.0</c:v>
                </c:pt>
                <c:pt idx="178">
                  <c:v>2000.0</c:v>
                </c:pt>
                <c:pt idx="179">
                  <c:v>2000.0</c:v>
                </c:pt>
                <c:pt idx="180">
                  <c:v>2000.0</c:v>
                </c:pt>
                <c:pt idx="181">
                  <c:v>2000.0</c:v>
                </c:pt>
                <c:pt idx="182">
                  <c:v>2000.0</c:v>
                </c:pt>
                <c:pt idx="183">
                  <c:v>2000.0</c:v>
                </c:pt>
                <c:pt idx="184">
                  <c:v>2000.0</c:v>
                </c:pt>
                <c:pt idx="185">
                  <c:v>2000.0</c:v>
                </c:pt>
                <c:pt idx="186">
                  <c:v>2000.0</c:v>
                </c:pt>
                <c:pt idx="187">
                  <c:v>2000.0</c:v>
                </c:pt>
                <c:pt idx="188">
                  <c:v>2000.0</c:v>
                </c:pt>
                <c:pt idx="189">
                  <c:v>2000.0</c:v>
                </c:pt>
                <c:pt idx="190">
                  <c:v>2000.0</c:v>
                </c:pt>
                <c:pt idx="191">
                  <c:v>2000.0</c:v>
                </c:pt>
                <c:pt idx="192">
                  <c:v>2000.0</c:v>
                </c:pt>
                <c:pt idx="193">
                  <c:v>2000.0</c:v>
                </c:pt>
                <c:pt idx="194">
                  <c:v>2000.0</c:v>
                </c:pt>
                <c:pt idx="195">
                  <c:v>2000.0</c:v>
                </c:pt>
                <c:pt idx="196">
                  <c:v>2000.0</c:v>
                </c:pt>
                <c:pt idx="197">
                  <c:v>2000.0</c:v>
                </c:pt>
                <c:pt idx="198">
                  <c:v>2000.0</c:v>
                </c:pt>
                <c:pt idx="199">
                  <c:v>2000.0</c:v>
                </c:pt>
                <c:pt idx="200">
                  <c:v>2000.0</c:v>
                </c:pt>
                <c:pt idx="201">
                  <c:v>2000.0</c:v>
                </c:pt>
                <c:pt idx="202">
                  <c:v>2000.0</c:v>
                </c:pt>
                <c:pt idx="203">
                  <c:v>2000.0</c:v>
                </c:pt>
                <c:pt idx="204">
                  <c:v>2000.0</c:v>
                </c:pt>
                <c:pt idx="205">
                  <c:v>2000.0</c:v>
                </c:pt>
                <c:pt idx="206">
                  <c:v>2001.0</c:v>
                </c:pt>
                <c:pt idx="207">
                  <c:v>2001.0</c:v>
                </c:pt>
                <c:pt idx="208">
                  <c:v>2001.0</c:v>
                </c:pt>
                <c:pt idx="209">
                  <c:v>2001.0</c:v>
                </c:pt>
                <c:pt idx="210">
                  <c:v>2001.0</c:v>
                </c:pt>
                <c:pt idx="211">
                  <c:v>2001.0</c:v>
                </c:pt>
                <c:pt idx="212">
                  <c:v>2001.0</c:v>
                </c:pt>
                <c:pt idx="213">
                  <c:v>2001.0</c:v>
                </c:pt>
                <c:pt idx="214">
                  <c:v>2001.0</c:v>
                </c:pt>
                <c:pt idx="215">
                  <c:v>2001.0</c:v>
                </c:pt>
                <c:pt idx="216">
                  <c:v>2001.0</c:v>
                </c:pt>
                <c:pt idx="217">
                  <c:v>2001.0</c:v>
                </c:pt>
                <c:pt idx="218">
                  <c:v>2001.0</c:v>
                </c:pt>
                <c:pt idx="219">
                  <c:v>2001.0</c:v>
                </c:pt>
                <c:pt idx="220">
                  <c:v>2001.0</c:v>
                </c:pt>
                <c:pt idx="221">
                  <c:v>2001.0</c:v>
                </c:pt>
                <c:pt idx="222">
                  <c:v>2002.0</c:v>
                </c:pt>
                <c:pt idx="223">
                  <c:v>2002.0</c:v>
                </c:pt>
                <c:pt idx="224">
                  <c:v>2002.0</c:v>
                </c:pt>
                <c:pt idx="225">
                  <c:v>2002.0</c:v>
                </c:pt>
                <c:pt idx="226">
                  <c:v>2002.0</c:v>
                </c:pt>
                <c:pt idx="227">
                  <c:v>2002.0</c:v>
                </c:pt>
                <c:pt idx="228">
                  <c:v>2002.0</c:v>
                </c:pt>
                <c:pt idx="229">
                  <c:v>2002.0</c:v>
                </c:pt>
                <c:pt idx="230">
                  <c:v>2002.0</c:v>
                </c:pt>
                <c:pt idx="231">
                  <c:v>2002.0</c:v>
                </c:pt>
                <c:pt idx="232">
                  <c:v>2002.0</c:v>
                </c:pt>
                <c:pt idx="233">
                  <c:v>2003.0</c:v>
                </c:pt>
                <c:pt idx="234">
                  <c:v>2003.0</c:v>
                </c:pt>
                <c:pt idx="235">
                  <c:v>2003.0</c:v>
                </c:pt>
                <c:pt idx="236">
                  <c:v>2003.0</c:v>
                </c:pt>
                <c:pt idx="237">
                  <c:v>2003.0</c:v>
                </c:pt>
                <c:pt idx="238">
                  <c:v>2003.0</c:v>
                </c:pt>
                <c:pt idx="239">
                  <c:v>2003.0</c:v>
                </c:pt>
                <c:pt idx="240">
                  <c:v>2003.0</c:v>
                </c:pt>
                <c:pt idx="241">
                  <c:v>2004.0</c:v>
                </c:pt>
                <c:pt idx="242">
                  <c:v>2004.0</c:v>
                </c:pt>
                <c:pt idx="243">
                  <c:v>2004.0</c:v>
                </c:pt>
                <c:pt idx="244">
                  <c:v>2004.0</c:v>
                </c:pt>
                <c:pt idx="245">
                  <c:v>2004.0</c:v>
                </c:pt>
                <c:pt idx="246">
                  <c:v>2004.0</c:v>
                </c:pt>
                <c:pt idx="247">
                  <c:v>2004.0</c:v>
                </c:pt>
                <c:pt idx="248">
                  <c:v>2004.0</c:v>
                </c:pt>
                <c:pt idx="249">
                  <c:v>2004.0</c:v>
                </c:pt>
                <c:pt idx="250">
                  <c:v>2005.0</c:v>
                </c:pt>
                <c:pt idx="251">
                  <c:v>2005.0</c:v>
                </c:pt>
                <c:pt idx="252">
                  <c:v>2007.0</c:v>
                </c:pt>
                <c:pt idx="253">
                  <c:v>2007.0</c:v>
                </c:pt>
                <c:pt idx="254">
                  <c:v>2007.0</c:v>
                </c:pt>
                <c:pt idx="255">
                  <c:v>2008.0</c:v>
                </c:pt>
                <c:pt idx="256">
                  <c:v>2008.0</c:v>
                </c:pt>
                <c:pt idx="257">
                  <c:v>2008.0</c:v>
                </c:pt>
                <c:pt idx="258">
                  <c:v>2008.0</c:v>
                </c:pt>
                <c:pt idx="259">
                  <c:v>2009.0</c:v>
                </c:pt>
                <c:pt idx="260">
                  <c:v>2009.0</c:v>
                </c:pt>
                <c:pt idx="261">
                  <c:v>2009.0</c:v>
                </c:pt>
                <c:pt idx="262">
                  <c:v>2009.0</c:v>
                </c:pt>
                <c:pt idx="263">
                  <c:v>2010.0</c:v>
                </c:pt>
                <c:pt idx="264">
                  <c:v>2011.0</c:v>
                </c:pt>
              </c:numCache>
            </c:numRef>
          </c:xVal>
          <c:yVal>
            <c:numRef>
              <c:f>'x.csv'!$F$1:$F$265</c:f>
              <c:numCache>
                <c:formatCode>General</c:formatCode>
                <c:ptCount val="265"/>
                <c:pt idx="0">
                  <c:v>0.026</c:v>
                </c:pt>
                <c:pt idx="1">
                  <c:v>0.018</c:v>
                </c:pt>
                <c:pt idx="2">
                  <c:v>0.005</c:v>
                </c:pt>
                <c:pt idx="3">
                  <c:v>0.005</c:v>
                </c:pt>
                <c:pt idx="4">
                  <c:v>0.0063</c:v>
                </c:pt>
                <c:pt idx="5">
                  <c:v>0.01</c:v>
                </c:pt>
                <c:pt idx="6">
                  <c:v>0.01</c:v>
                </c:pt>
                <c:pt idx="7">
                  <c:v>0.019</c:v>
                </c:pt>
                <c:pt idx="8">
                  <c:v>0.02</c:v>
                </c:pt>
                <c:pt idx="9">
                  <c:v>0.026</c:v>
                </c:pt>
                <c:pt idx="10">
                  <c:v>0.026</c:v>
                </c:pt>
                <c:pt idx="11">
                  <c:v>0.006</c:v>
                </c:pt>
                <c:pt idx="12">
                  <c:v>0.01</c:v>
                </c:pt>
                <c:pt idx="13">
                  <c:v>0.01</c:v>
                </c:pt>
                <c:pt idx="14">
                  <c:v>0.02</c:v>
                </c:pt>
                <c:pt idx="15">
                  <c:v>0.01</c:v>
                </c:pt>
                <c:pt idx="16">
                  <c:v>0.016</c:v>
                </c:pt>
                <c:pt idx="17">
                  <c:v>0.021</c:v>
                </c:pt>
                <c:pt idx="18">
                  <c:v>0.005</c:v>
                </c:pt>
                <c:pt idx="19">
                  <c:v>0.005</c:v>
                </c:pt>
                <c:pt idx="20">
                  <c:v>0.01</c:v>
                </c:pt>
                <c:pt idx="21">
                  <c:v>0.01</c:v>
                </c:pt>
                <c:pt idx="22">
                  <c:v>0.015</c:v>
                </c:pt>
                <c:pt idx="23">
                  <c:v>0.015</c:v>
                </c:pt>
                <c:pt idx="24">
                  <c:v>0.02</c:v>
                </c:pt>
                <c:pt idx="25">
                  <c:v>0.02</c:v>
                </c:pt>
                <c:pt idx="26">
                  <c:v>0.005</c:v>
                </c:pt>
                <c:pt idx="27">
                  <c:v>0.006</c:v>
                </c:pt>
                <c:pt idx="28">
                  <c:v>0.011</c:v>
                </c:pt>
                <c:pt idx="29">
                  <c:v>0.01</c:v>
                </c:pt>
                <c:pt idx="30">
                  <c:v>0.011</c:v>
                </c:pt>
                <c:pt idx="31">
                  <c:v>0.01</c:v>
                </c:pt>
                <c:pt idx="32">
                  <c:v>0.02</c:v>
                </c:pt>
                <c:pt idx="33">
                  <c:v>0.015</c:v>
                </c:pt>
                <c:pt idx="34">
                  <c:v>0.021</c:v>
                </c:pt>
                <c:pt idx="35">
                  <c:v>0.01</c:v>
                </c:pt>
                <c:pt idx="36">
                  <c:v>0.023</c:v>
                </c:pt>
                <c:pt idx="37">
                  <c:v>0.01</c:v>
                </c:pt>
                <c:pt idx="38">
                  <c:v>0.01</c:v>
                </c:pt>
                <c:pt idx="39">
                  <c:v>0.02</c:v>
                </c:pt>
                <c:pt idx="40">
                  <c:v>0.04</c:v>
                </c:pt>
                <c:pt idx="41">
                  <c:v>0.02</c:v>
                </c:pt>
                <c:pt idx="42">
                  <c:v>0.03</c:v>
                </c:pt>
                <c:pt idx="43">
                  <c:v>0.045</c:v>
                </c:pt>
                <c:pt idx="44">
                  <c:v>0.06</c:v>
                </c:pt>
                <c:pt idx="45">
                  <c:v>0.25</c:v>
                </c:pt>
                <c:pt idx="46">
                  <c:v>0.02</c:v>
                </c:pt>
                <c:pt idx="47">
                  <c:v>0.04</c:v>
                </c:pt>
                <c:pt idx="48">
                  <c:v>1.7</c:v>
                </c:pt>
                <c:pt idx="49">
                  <c:v>2.1</c:v>
                </c:pt>
                <c:pt idx="50">
                  <c:v>2.9</c:v>
                </c:pt>
                <c:pt idx="51">
                  <c:v>0.24</c:v>
                </c:pt>
                <c:pt idx="52">
                  <c:v>0.42</c:v>
                </c:pt>
                <c:pt idx="53">
                  <c:v>0.52</c:v>
                </c:pt>
                <c:pt idx="54">
                  <c:v>0.85</c:v>
                </c:pt>
                <c:pt idx="55">
                  <c:v>1.2</c:v>
                </c:pt>
                <c:pt idx="56">
                  <c:v>1.6</c:v>
                </c:pt>
                <c:pt idx="57">
                  <c:v>1.76</c:v>
                </c:pt>
                <c:pt idx="58">
                  <c:v>2.0</c:v>
                </c:pt>
                <c:pt idx="59">
                  <c:v>2.5</c:v>
                </c:pt>
                <c:pt idx="60">
                  <c:v>3.2</c:v>
                </c:pt>
                <c:pt idx="61">
                  <c:v>2.1</c:v>
                </c:pt>
                <c:pt idx="62">
                  <c:v>3.1</c:v>
                </c:pt>
                <c:pt idx="63">
                  <c:v>4.0</c:v>
                </c:pt>
                <c:pt idx="64">
                  <c:v>2.1</c:v>
                </c:pt>
                <c:pt idx="65">
                  <c:v>3.1</c:v>
                </c:pt>
                <c:pt idx="66">
                  <c:v>3.5</c:v>
                </c:pt>
                <c:pt idx="67">
                  <c:v>4.3</c:v>
                </c:pt>
                <c:pt idx="68">
                  <c:v>5.1</c:v>
                </c:pt>
                <c:pt idx="69">
                  <c:v>7.0</c:v>
                </c:pt>
                <c:pt idx="70">
                  <c:v>3.2</c:v>
                </c:pt>
                <c:pt idx="71">
                  <c:v>3.2</c:v>
                </c:pt>
                <c:pt idx="72">
                  <c:v>4.3</c:v>
                </c:pt>
                <c:pt idx="73">
                  <c:v>4.3</c:v>
                </c:pt>
                <c:pt idx="74">
                  <c:v>6.4</c:v>
                </c:pt>
                <c:pt idx="75">
                  <c:v>6.4</c:v>
                </c:pt>
                <c:pt idx="76">
                  <c:v>5.1</c:v>
                </c:pt>
                <c:pt idx="77">
                  <c:v>6.4</c:v>
                </c:pt>
                <c:pt idx="78">
                  <c:v>5.2</c:v>
                </c:pt>
                <c:pt idx="79">
                  <c:v>7.0</c:v>
                </c:pt>
                <c:pt idx="80">
                  <c:v>8.4</c:v>
                </c:pt>
                <c:pt idx="81">
                  <c:v>6.4</c:v>
                </c:pt>
                <c:pt idx="82">
                  <c:v>4.3</c:v>
                </c:pt>
                <c:pt idx="83">
                  <c:v>6.4</c:v>
                </c:pt>
                <c:pt idx="84">
                  <c:v>8.4</c:v>
                </c:pt>
                <c:pt idx="85">
                  <c:v>5.2</c:v>
                </c:pt>
                <c:pt idx="86">
                  <c:v>6.4</c:v>
                </c:pt>
                <c:pt idx="87">
                  <c:v>5.1</c:v>
                </c:pt>
                <c:pt idx="88">
                  <c:v>4.3</c:v>
                </c:pt>
                <c:pt idx="89">
                  <c:v>6.4</c:v>
                </c:pt>
                <c:pt idx="90">
                  <c:v>6.4</c:v>
                </c:pt>
                <c:pt idx="91">
                  <c:v>5.2</c:v>
                </c:pt>
                <c:pt idx="92">
                  <c:v>4.3</c:v>
                </c:pt>
                <c:pt idx="93">
                  <c:v>6.4</c:v>
                </c:pt>
                <c:pt idx="94">
                  <c:v>5.2</c:v>
                </c:pt>
                <c:pt idx="95">
                  <c:v>9.0</c:v>
                </c:pt>
                <c:pt idx="96">
                  <c:v>4.3</c:v>
                </c:pt>
                <c:pt idx="97">
                  <c:v>5.2</c:v>
                </c:pt>
                <c:pt idx="98">
                  <c:v>6.4</c:v>
                </c:pt>
                <c:pt idx="99">
                  <c:v>6.4</c:v>
                </c:pt>
                <c:pt idx="100">
                  <c:v>6.4</c:v>
                </c:pt>
                <c:pt idx="101">
                  <c:v>3.2</c:v>
                </c:pt>
                <c:pt idx="102">
                  <c:v>4.3</c:v>
                </c:pt>
                <c:pt idx="103">
                  <c:v>5.2</c:v>
                </c:pt>
                <c:pt idx="104">
                  <c:v>6.4</c:v>
                </c:pt>
                <c:pt idx="105">
                  <c:v>5.7</c:v>
                </c:pt>
                <c:pt idx="106">
                  <c:v>4.3</c:v>
                </c:pt>
                <c:pt idx="107">
                  <c:v>6.4</c:v>
                </c:pt>
                <c:pt idx="108">
                  <c:v>5.2</c:v>
                </c:pt>
                <c:pt idx="109">
                  <c:v>5.1</c:v>
                </c:pt>
                <c:pt idx="110">
                  <c:v>5.2</c:v>
                </c:pt>
                <c:pt idx="111">
                  <c:v>6.4</c:v>
                </c:pt>
                <c:pt idx="112">
                  <c:v>8.4</c:v>
                </c:pt>
                <c:pt idx="113">
                  <c:v>6.4</c:v>
                </c:pt>
                <c:pt idx="114">
                  <c:v>4.0</c:v>
                </c:pt>
                <c:pt idx="115">
                  <c:v>5.1</c:v>
                </c:pt>
                <c:pt idx="116">
                  <c:v>6.4</c:v>
                </c:pt>
                <c:pt idx="117">
                  <c:v>6.4</c:v>
                </c:pt>
                <c:pt idx="118">
                  <c:v>8.4</c:v>
                </c:pt>
                <c:pt idx="119">
                  <c:v>6.8</c:v>
                </c:pt>
                <c:pt idx="120">
                  <c:v>5.1</c:v>
                </c:pt>
                <c:pt idx="121">
                  <c:v>6.4</c:v>
                </c:pt>
                <c:pt idx="122">
                  <c:v>8.0</c:v>
                </c:pt>
                <c:pt idx="123">
                  <c:v>8.4</c:v>
                </c:pt>
                <c:pt idx="124">
                  <c:v>8.0</c:v>
                </c:pt>
                <c:pt idx="125">
                  <c:v>19.2</c:v>
                </c:pt>
                <c:pt idx="126">
                  <c:v>8.4</c:v>
                </c:pt>
                <c:pt idx="127">
                  <c:v>10.2</c:v>
                </c:pt>
                <c:pt idx="128">
                  <c:v>8.4</c:v>
                </c:pt>
                <c:pt idx="129">
                  <c:v>10.2</c:v>
                </c:pt>
                <c:pt idx="130">
                  <c:v>10.2</c:v>
                </c:pt>
                <c:pt idx="131">
                  <c:v>8.4</c:v>
                </c:pt>
                <c:pt idx="132">
                  <c:v>6.4</c:v>
                </c:pt>
                <c:pt idx="133">
                  <c:v>10.2</c:v>
                </c:pt>
                <c:pt idx="134">
                  <c:v>8.4</c:v>
                </c:pt>
                <c:pt idx="135">
                  <c:v>17.3</c:v>
                </c:pt>
                <c:pt idx="136">
                  <c:v>10.0</c:v>
                </c:pt>
                <c:pt idx="137">
                  <c:v>8.4</c:v>
                </c:pt>
                <c:pt idx="138">
                  <c:v>6.4</c:v>
                </c:pt>
                <c:pt idx="139">
                  <c:v>10.2</c:v>
                </c:pt>
                <c:pt idx="140">
                  <c:v>10.2</c:v>
                </c:pt>
                <c:pt idx="141">
                  <c:v>13.6</c:v>
                </c:pt>
                <c:pt idx="142">
                  <c:v>20.0</c:v>
                </c:pt>
                <c:pt idx="143">
                  <c:v>27.3</c:v>
                </c:pt>
                <c:pt idx="144">
                  <c:v>13.6</c:v>
                </c:pt>
                <c:pt idx="145">
                  <c:v>20.5</c:v>
                </c:pt>
                <c:pt idx="146">
                  <c:v>18.2</c:v>
                </c:pt>
                <c:pt idx="147">
                  <c:v>10.2</c:v>
                </c:pt>
                <c:pt idx="148">
                  <c:v>10.2</c:v>
                </c:pt>
                <c:pt idx="149">
                  <c:v>13.0</c:v>
                </c:pt>
                <c:pt idx="150">
                  <c:v>13.0</c:v>
                </c:pt>
                <c:pt idx="151">
                  <c:v>20.4</c:v>
                </c:pt>
                <c:pt idx="152">
                  <c:v>17.3</c:v>
                </c:pt>
                <c:pt idx="153">
                  <c:v>27.3</c:v>
                </c:pt>
                <c:pt idx="154">
                  <c:v>17.3</c:v>
                </c:pt>
                <c:pt idx="155">
                  <c:v>10.2</c:v>
                </c:pt>
                <c:pt idx="156">
                  <c:v>20.4</c:v>
                </c:pt>
                <c:pt idx="157">
                  <c:v>13.6</c:v>
                </c:pt>
                <c:pt idx="158">
                  <c:v>12.9</c:v>
                </c:pt>
                <c:pt idx="159">
                  <c:v>13.6</c:v>
                </c:pt>
                <c:pt idx="160">
                  <c:v>13.0</c:v>
                </c:pt>
                <c:pt idx="161">
                  <c:v>17.3</c:v>
                </c:pt>
                <c:pt idx="162">
                  <c:v>27.3</c:v>
                </c:pt>
                <c:pt idx="163">
                  <c:v>17.3</c:v>
                </c:pt>
                <c:pt idx="164">
                  <c:v>17.3</c:v>
                </c:pt>
                <c:pt idx="165">
                  <c:v>20.4</c:v>
                </c:pt>
                <c:pt idx="166">
                  <c:v>20.5</c:v>
                </c:pt>
                <c:pt idx="167">
                  <c:v>15.2</c:v>
                </c:pt>
                <c:pt idx="168">
                  <c:v>20.0</c:v>
                </c:pt>
                <c:pt idx="169">
                  <c:v>15.0</c:v>
                </c:pt>
                <c:pt idx="170">
                  <c:v>17.2</c:v>
                </c:pt>
                <c:pt idx="171">
                  <c:v>28.0</c:v>
                </c:pt>
                <c:pt idx="172">
                  <c:v>17.3</c:v>
                </c:pt>
                <c:pt idx="173">
                  <c:v>20.3</c:v>
                </c:pt>
                <c:pt idx="174">
                  <c:v>17.0</c:v>
                </c:pt>
                <c:pt idx="175">
                  <c:v>27.0</c:v>
                </c:pt>
                <c:pt idx="176">
                  <c:v>20.4</c:v>
                </c:pt>
                <c:pt idx="177">
                  <c:v>36.5</c:v>
                </c:pt>
                <c:pt idx="178">
                  <c:v>27.0</c:v>
                </c:pt>
                <c:pt idx="179">
                  <c:v>20.0</c:v>
                </c:pt>
                <c:pt idx="180">
                  <c:v>20.0</c:v>
                </c:pt>
                <c:pt idx="181">
                  <c:v>30.0</c:v>
                </c:pt>
                <c:pt idx="182">
                  <c:v>13.6</c:v>
                </c:pt>
                <c:pt idx="183">
                  <c:v>30.0</c:v>
                </c:pt>
                <c:pt idx="184">
                  <c:v>40.0</c:v>
                </c:pt>
                <c:pt idx="185">
                  <c:v>15.0</c:v>
                </c:pt>
                <c:pt idx="186">
                  <c:v>15.0</c:v>
                </c:pt>
                <c:pt idx="187">
                  <c:v>30.5</c:v>
                </c:pt>
                <c:pt idx="188">
                  <c:v>20.0</c:v>
                </c:pt>
                <c:pt idx="189">
                  <c:v>40.9</c:v>
                </c:pt>
                <c:pt idx="190">
                  <c:v>15.3</c:v>
                </c:pt>
                <c:pt idx="191">
                  <c:v>30.7</c:v>
                </c:pt>
                <c:pt idx="192">
                  <c:v>20.4</c:v>
                </c:pt>
                <c:pt idx="193">
                  <c:v>30.7</c:v>
                </c:pt>
                <c:pt idx="194">
                  <c:v>15.0</c:v>
                </c:pt>
                <c:pt idx="195">
                  <c:v>40.0</c:v>
                </c:pt>
                <c:pt idx="196">
                  <c:v>30.0</c:v>
                </c:pt>
                <c:pt idx="197">
                  <c:v>30.7</c:v>
                </c:pt>
                <c:pt idx="198">
                  <c:v>40.9</c:v>
                </c:pt>
                <c:pt idx="199">
                  <c:v>61.4</c:v>
                </c:pt>
                <c:pt idx="200">
                  <c:v>81.9</c:v>
                </c:pt>
                <c:pt idx="201">
                  <c:v>30.7</c:v>
                </c:pt>
                <c:pt idx="202">
                  <c:v>40.9</c:v>
                </c:pt>
                <c:pt idx="203">
                  <c:v>30.0</c:v>
                </c:pt>
                <c:pt idx="204">
                  <c:v>30.0</c:v>
                </c:pt>
                <c:pt idx="205">
                  <c:v>80.0</c:v>
                </c:pt>
                <c:pt idx="206">
                  <c:v>61.0</c:v>
                </c:pt>
                <c:pt idx="207">
                  <c:v>82.0</c:v>
                </c:pt>
                <c:pt idx="208">
                  <c:v>40.0</c:v>
                </c:pt>
                <c:pt idx="209">
                  <c:v>40.0</c:v>
                </c:pt>
                <c:pt idx="210">
                  <c:v>30.0</c:v>
                </c:pt>
                <c:pt idx="211">
                  <c:v>40.0</c:v>
                </c:pt>
                <c:pt idx="212">
                  <c:v>30.0</c:v>
                </c:pt>
                <c:pt idx="213">
                  <c:v>82.0</c:v>
                </c:pt>
                <c:pt idx="214">
                  <c:v>61.0</c:v>
                </c:pt>
                <c:pt idx="215">
                  <c:v>40.0</c:v>
                </c:pt>
                <c:pt idx="216">
                  <c:v>40.0</c:v>
                </c:pt>
                <c:pt idx="217">
                  <c:v>60.0</c:v>
                </c:pt>
                <c:pt idx="218">
                  <c:v>80.0</c:v>
                </c:pt>
                <c:pt idx="219">
                  <c:v>60.0</c:v>
                </c:pt>
                <c:pt idx="220">
                  <c:v>100.0</c:v>
                </c:pt>
                <c:pt idx="221">
                  <c:v>40.0</c:v>
                </c:pt>
                <c:pt idx="222">
                  <c:v>40.0</c:v>
                </c:pt>
                <c:pt idx="223">
                  <c:v>40.0</c:v>
                </c:pt>
                <c:pt idx="224">
                  <c:v>100.0</c:v>
                </c:pt>
                <c:pt idx="225">
                  <c:v>60.0</c:v>
                </c:pt>
                <c:pt idx="226">
                  <c:v>80.0</c:v>
                </c:pt>
                <c:pt idx="227">
                  <c:v>40.0</c:v>
                </c:pt>
                <c:pt idx="228">
                  <c:v>100.0</c:v>
                </c:pt>
                <c:pt idx="229">
                  <c:v>120.0</c:v>
                </c:pt>
                <c:pt idx="230">
                  <c:v>40.0</c:v>
                </c:pt>
                <c:pt idx="231">
                  <c:v>40.0</c:v>
                </c:pt>
                <c:pt idx="232">
                  <c:v>60.0</c:v>
                </c:pt>
                <c:pt idx="233">
                  <c:v>40.0</c:v>
                </c:pt>
                <c:pt idx="234">
                  <c:v>120.0</c:v>
                </c:pt>
                <c:pt idx="235">
                  <c:v>80.0</c:v>
                </c:pt>
                <c:pt idx="236">
                  <c:v>80.0</c:v>
                </c:pt>
                <c:pt idx="237">
                  <c:v>120.0</c:v>
                </c:pt>
                <c:pt idx="238">
                  <c:v>120.0</c:v>
                </c:pt>
                <c:pt idx="239">
                  <c:v>80.0</c:v>
                </c:pt>
                <c:pt idx="240">
                  <c:v>120.0</c:v>
                </c:pt>
                <c:pt idx="241">
                  <c:v>160.0</c:v>
                </c:pt>
                <c:pt idx="242">
                  <c:v>160.0</c:v>
                </c:pt>
                <c:pt idx="243">
                  <c:v>250.0</c:v>
                </c:pt>
                <c:pt idx="244">
                  <c:v>80.0</c:v>
                </c:pt>
                <c:pt idx="245">
                  <c:v>80.0</c:v>
                </c:pt>
                <c:pt idx="246">
                  <c:v>120.0</c:v>
                </c:pt>
                <c:pt idx="247">
                  <c:v>120.0</c:v>
                </c:pt>
                <c:pt idx="248">
                  <c:v>160.0</c:v>
                </c:pt>
                <c:pt idx="249">
                  <c:v>250.0</c:v>
                </c:pt>
                <c:pt idx="250">
                  <c:v>160.0</c:v>
                </c:pt>
                <c:pt idx="251">
                  <c:v>250.0</c:v>
                </c:pt>
                <c:pt idx="252">
                  <c:v>250.0</c:v>
                </c:pt>
                <c:pt idx="253">
                  <c:v>500.0</c:v>
                </c:pt>
                <c:pt idx="254">
                  <c:v>1000.0</c:v>
                </c:pt>
                <c:pt idx="255">
                  <c:v>150.0</c:v>
                </c:pt>
                <c:pt idx="256">
                  <c:v>250.0</c:v>
                </c:pt>
                <c:pt idx="257">
                  <c:v>500.0</c:v>
                </c:pt>
                <c:pt idx="258">
                  <c:v>1000.0</c:v>
                </c:pt>
                <c:pt idx="259">
                  <c:v>250.0</c:v>
                </c:pt>
                <c:pt idx="260">
                  <c:v>500.0</c:v>
                </c:pt>
                <c:pt idx="261">
                  <c:v>1500.0</c:v>
                </c:pt>
                <c:pt idx="262">
                  <c:v>2000.0</c:v>
                </c:pt>
                <c:pt idx="263">
                  <c:v>3000.0</c:v>
                </c:pt>
                <c:pt idx="264">
                  <c:v>4000.0</c:v>
                </c:pt>
              </c:numCache>
            </c:numRef>
          </c:yVal>
          <c:smooth val="0"/>
        </c:ser>
        <c:dLbls>
          <c:showLegendKey val="0"/>
          <c:showVal val="0"/>
          <c:showCatName val="0"/>
          <c:showSerName val="0"/>
          <c:showPercent val="0"/>
          <c:showBubbleSize val="0"/>
        </c:dLbls>
        <c:axId val="2068747144"/>
        <c:axId val="2068752552"/>
      </c:scatterChart>
      <c:valAx>
        <c:axId val="2068747144"/>
        <c:scaling>
          <c:orientation val="minMax"/>
        </c:scaling>
        <c:delete val="0"/>
        <c:axPos val="b"/>
        <c:title>
          <c:tx>
            <c:rich>
              <a:bodyPr/>
              <a:lstStyle/>
              <a:p>
                <a:pPr>
                  <a:defRPr sz="1800"/>
                </a:pPr>
                <a:r>
                  <a:rPr lang="en-US" sz="1800"/>
                  <a:t>Year</a:t>
                </a:r>
              </a:p>
            </c:rich>
          </c:tx>
          <c:layout/>
          <c:overlay val="0"/>
        </c:title>
        <c:numFmt formatCode="General" sourceLinked="1"/>
        <c:majorTickMark val="out"/>
        <c:minorTickMark val="none"/>
        <c:tickLblPos val="nextTo"/>
        <c:txPr>
          <a:bodyPr/>
          <a:lstStyle/>
          <a:p>
            <a:pPr>
              <a:defRPr sz="1600"/>
            </a:pPr>
            <a:endParaRPr lang="en-US"/>
          </a:p>
        </c:txPr>
        <c:crossAx val="2068752552"/>
        <c:crossesAt val="0.001"/>
        <c:crossBetween val="midCat"/>
      </c:valAx>
      <c:valAx>
        <c:axId val="2068752552"/>
        <c:scaling>
          <c:logBase val="10.0"/>
          <c:orientation val="minMax"/>
        </c:scaling>
        <c:delete val="0"/>
        <c:axPos val="l"/>
        <c:majorGridlines/>
        <c:title>
          <c:tx>
            <c:rich>
              <a:bodyPr/>
              <a:lstStyle/>
              <a:p>
                <a:pPr>
                  <a:defRPr sz="1800"/>
                </a:pPr>
                <a:r>
                  <a:rPr lang="en-US" sz="1800"/>
                  <a:t>Capacity of Hard drive (in GB)</a:t>
                </a:r>
              </a:p>
            </c:rich>
          </c:tx>
          <c:layout/>
          <c:overlay val="0"/>
        </c:title>
        <c:numFmt formatCode="General" sourceLinked="1"/>
        <c:majorTickMark val="out"/>
        <c:minorTickMark val="none"/>
        <c:tickLblPos val="nextTo"/>
        <c:txPr>
          <a:bodyPr/>
          <a:lstStyle/>
          <a:p>
            <a:pPr>
              <a:defRPr sz="1800"/>
            </a:pPr>
            <a:endParaRPr lang="en-US"/>
          </a:p>
        </c:txPr>
        <c:crossAx val="2068747144"/>
        <c:crosses val="autoZero"/>
        <c:crossBetween val="midCat"/>
      </c:valAx>
    </c:plotArea>
    <c:plotVisOnly val="1"/>
    <c:dispBlanksAs val="gap"/>
    <c:showDLblsOverMax val="0"/>
  </c:chart>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486779430349"/>
          <c:y val="0.138054583454846"/>
          <c:w val="0.724445416545154"/>
          <c:h val="0.589767181880043"/>
        </c:manualLayout>
      </c:layout>
      <c:scatterChart>
        <c:scatterStyle val="smoothMarker"/>
        <c:varyColors val="0"/>
        <c:ser>
          <c:idx val="0"/>
          <c:order val="0"/>
          <c:tx>
            <c:strRef>
              <c:f>'sim.csv'!$G$18</c:f>
              <c:strCache>
                <c:ptCount val="1"/>
                <c:pt idx="0">
                  <c:v>EDF</c:v>
                </c:pt>
              </c:strCache>
            </c:strRef>
          </c:tx>
          <c:spPr>
            <a:ln w="38100" cap="rnd" cmpd="sng" algn="ctr">
              <a:solidFill>
                <a:srgbClr val="800000"/>
              </a:solidFill>
              <a:prstDash val="solid"/>
              <a:round/>
              <a:headEnd type="none" w="med" len="med"/>
              <a:tailEnd type="none" w="med" len="med"/>
            </a:ln>
          </c:spPr>
          <c:marker>
            <c:spPr>
              <a:solidFill>
                <a:srgbClr val="800000"/>
              </a:solidFill>
              <a:ln w="38100" cap="rnd" cmpd="sng" algn="ctr">
                <a:solidFill>
                  <a:srgbClr val="800000"/>
                </a:solidFill>
                <a:prstDash val="solid"/>
                <a:round/>
                <a:headEnd type="none" w="med" len="med"/>
                <a:tailEnd type="none" w="med" len="med"/>
              </a:ln>
            </c:spPr>
          </c:marker>
          <c:dPt>
            <c:idx val="6"/>
            <c:marker>
              <c:spPr>
                <a:solidFill>
                  <a:srgbClr val="800000"/>
                </a:solidFill>
                <a:ln w="31750" cap="rnd" cmpd="sng" algn="ctr">
                  <a:solidFill>
                    <a:srgbClr val="800000"/>
                  </a:solidFill>
                  <a:prstDash val="solid"/>
                  <a:round/>
                  <a:headEnd type="none" w="med" len="med"/>
                  <a:tailEnd type="none" w="med" len="med"/>
                </a:ln>
              </c:spPr>
            </c:marker>
            <c:bubble3D val="0"/>
            <c:spPr>
              <a:ln w="31750" cap="rnd" cmpd="sng" algn="ctr">
                <a:solidFill>
                  <a:srgbClr val="800000"/>
                </a:solidFill>
                <a:prstDash val="solid"/>
                <a:round/>
                <a:headEnd type="none" w="med" len="med"/>
                <a:tailEnd type="none" w="med" len="med"/>
              </a:ln>
            </c:spPr>
          </c:dPt>
          <c:xVal>
            <c:numRef>
              <c:f>'sim.csv'!$F$19:$F$32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'sim.csv'!$G$19:$G$32</c:f>
              <c:numCache>
                <c:formatCode>General</c:formatCode>
                <c:ptCount val="14"/>
                <c:pt idx="0">
                  <c:v>60.95238095</c:v>
                </c:pt>
                <c:pt idx="1">
                  <c:v>38.45238095</c:v>
                </c:pt>
                <c:pt idx="2">
                  <c:v>23.89880952</c:v>
                </c:pt>
                <c:pt idx="3">
                  <c:v>17.56944444</c:v>
                </c:pt>
                <c:pt idx="4">
                  <c:v>12.4702381</c:v>
                </c:pt>
                <c:pt idx="5">
                  <c:v>9.553571429</c:v>
                </c:pt>
                <c:pt idx="6">
                  <c:v>6.527777777999978</c:v>
                </c:pt>
                <c:pt idx="7">
                  <c:v>5.327380951999973</c:v>
                </c:pt>
                <c:pt idx="8">
                  <c:v>3.829365079</c:v>
                </c:pt>
                <c:pt idx="9">
                  <c:v>3.055555556</c:v>
                </c:pt>
                <c:pt idx="10">
                  <c:v>2.132936508</c:v>
                </c:pt>
                <c:pt idx="11">
                  <c:v>1.795634921</c:v>
                </c:pt>
                <c:pt idx="12">
                  <c:v>1.25</c:v>
                </c:pt>
                <c:pt idx="13">
                  <c:v>0.982142857</c:v>
                </c:pt>
              </c:numCache>
            </c:numRef>
          </c:yVal>
          <c:smooth val="1"/>
        </c:ser>
        <c:ser>
          <c:idx val="1"/>
          <c:order val="1"/>
          <c:tx>
            <c:strRef>
              <c:f>'sim.csv'!$H$18</c:f>
              <c:strCache>
                <c:ptCount val="1"/>
                <c:pt idx="0">
                  <c:v>Min-EDF</c:v>
                </c:pt>
              </c:strCache>
            </c:strRef>
          </c:tx>
          <c:spPr>
            <a:ln w="31750" cap="rnd" cmpd="sng" algn="ctr">
              <a:solidFill>
                <a:srgbClr val="1F497D"/>
              </a:solidFill>
              <a:prstDash val="solid"/>
              <a:round/>
              <a:headEnd type="none" w="med" len="med"/>
              <a:tailEnd type="none" w="med" len="med"/>
            </a:ln>
          </c:spPr>
          <c:marker>
            <c:spPr>
              <a:solidFill>
                <a:schemeClr val="tx2"/>
              </a:solidFill>
              <a:ln w="31750" cap="rnd" cmpd="sng" algn="ctr">
                <a:solidFill>
                  <a:srgbClr val="1F497D"/>
                </a:solidFill>
                <a:prstDash val="solid"/>
                <a:round/>
                <a:headEnd type="none" w="med" len="med"/>
                <a:tailEnd type="none" w="med" len="med"/>
              </a:ln>
            </c:spPr>
          </c:marker>
          <c:xVal>
            <c:numRef>
              <c:f>'sim.csv'!$F$19:$F$32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'sim.csv'!$H$19:$H$32</c:f>
              <c:numCache>
                <c:formatCode>General</c:formatCode>
                <c:ptCount val="14"/>
                <c:pt idx="0">
                  <c:v>57.78769841</c:v>
                </c:pt>
                <c:pt idx="1">
                  <c:v>27.77777778</c:v>
                </c:pt>
                <c:pt idx="2">
                  <c:v>11.20039683</c:v>
                </c:pt>
                <c:pt idx="3">
                  <c:v>6.349206349</c:v>
                </c:pt>
                <c:pt idx="4">
                  <c:v>3.432539682999999</c:v>
                </c:pt>
                <c:pt idx="5">
                  <c:v>1.676587302</c:v>
                </c:pt>
                <c:pt idx="6">
                  <c:v>0.892857143</c:v>
                </c:pt>
                <c:pt idx="7">
                  <c:v>0.724206349</c:v>
                </c:pt>
                <c:pt idx="8">
                  <c:v>0.327380952</c:v>
                </c:pt>
                <c:pt idx="9">
                  <c:v>0.287698413</c:v>
                </c:pt>
                <c:pt idx="10">
                  <c:v>0.109126984</c:v>
                </c:pt>
                <c:pt idx="11">
                  <c:v>0.079365079</c:v>
                </c:pt>
                <c:pt idx="12">
                  <c:v>0.05952381</c:v>
                </c:pt>
                <c:pt idx="13">
                  <c:v>0.079365079</c:v>
                </c:pt>
              </c:numCache>
            </c:numRef>
          </c:yVal>
          <c:smooth val="1"/>
        </c:ser>
        <c:ser>
          <c:idx val="2"/>
          <c:order val="2"/>
          <c:tx>
            <c:strRef>
              <c:f>'sim.csv'!$I$18</c:f>
              <c:strCache>
                <c:ptCount val="1"/>
                <c:pt idx="0">
                  <c:v>MinEDF-WC</c:v>
                </c:pt>
              </c:strCache>
            </c:strRef>
          </c:tx>
          <c:spPr>
            <a:ln w="31750" cap="rnd" cmpd="sng" algn="ctr">
              <a:solidFill>
                <a:srgbClr val="008000"/>
              </a:solidFill>
              <a:prstDash val="solid"/>
              <a:round/>
              <a:headEnd type="none" w="med" len="med"/>
              <a:tailEnd type="none" w="med" len="med"/>
            </a:ln>
          </c:spPr>
          <c:marker>
            <c:spPr>
              <a:solidFill>
                <a:srgbClr val="008000"/>
              </a:solidFill>
              <a:ln w="31750" cap="rnd" cmpd="sng" algn="ctr">
                <a:solidFill>
                  <a:srgbClr val="008000"/>
                </a:solidFill>
                <a:prstDash val="solid"/>
                <a:round/>
                <a:headEnd type="none" w="med" len="med"/>
                <a:tailEnd type="none" w="med" len="med"/>
              </a:ln>
            </c:spPr>
          </c:marker>
          <c:xVal>
            <c:numRef>
              <c:f>'sim.csv'!$F$19:$F$32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'sim.csv'!$I$19:$I$32</c:f>
              <c:numCache>
                <c:formatCode>General</c:formatCode>
                <c:ptCount val="14"/>
                <c:pt idx="0">
                  <c:v>54.72222222</c:v>
                </c:pt>
                <c:pt idx="1">
                  <c:v>22.0734127</c:v>
                </c:pt>
                <c:pt idx="2">
                  <c:v>6.21031746</c:v>
                </c:pt>
                <c:pt idx="3">
                  <c:v>2.966269841</c:v>
                </c:pt>
                <c:pt idx="4">
                  <c:v>1.23015873</c:v>
                </c:pt>
                <c:pt idx="5">
                  <c:v>0.555555556</c:v>
                </c:pt>
                <c:pt idx="6">
                  <c:v>0.297619048</c:v>
                </c:pt>
                <c:pt idx="7">
                  <c:v>0.386904762</c:v>
                </c:pt>
                <c:pt idx="8">
                  <c:v>0.148809524</c:v>
                </c:pt>
                <c:pt idx="9">
                  <c:v>0.178571429</c:v>
                </c:pt>
                <c:pt idx="10">
                  <c:v>0.029761905</c:v>
                </c:pt>
                <c:pt idx="11">
                  <c:v>0.069444444</c:v>
                </c:pt>
                <c:pt idx="12">
                  <c:v>0.05952381</c:v>
                </c:pt>
                <c:pt idx="13">
                  <c:v>0.049603175</c:v>
                </c:pt>
              </c:numCache>
            </c:numRef>
          </c:yVal>
          <c:smooth val="1"/>
        </c:ser>
        <c:dLbls>
          <c:showLegendKey val="0"/>
          <c:showVal val="0"/>
          <c:showCatName val="0"/>
          <c:showSerName val="0"/>
          <c:showPercent val="0"/>
          <c:showBubbleSize val="0"/>
        </c:dLbls>
        <c:axId val="2083095592"/>
        <c:axId val="2083103720"/>
      </c:scatterChart>
      <c:valAx>
        <c:axId val="2083095592"/>
        <c:scaling>
          <c:logBase val="10.0"/>
          <c:orientation val="minMax"/>
          <c:min val="300.0"/>
        </c:scaling>
        <c:delete val="0"/>
        <c:axPos val="b"/>
        <c:title>
          <c:tx>
            <c:rich>
              <a:bodyPr/>
              <a:lstStyle/>
              <a:p>
                <a:pPr>
                  <a:defRPr sz="1600"/>
                </a:pPr>
                <a:r>
                  <a:rPr lang="en-US" sz="1600" dirty="0"/>
                  <a:t>Mean inter-arrival time</a:t>
                </a:r>
                <a:r>
                  <a:rPr lang="en-US" sz="1600" dirty="0" smtClean="0"/>
                  <a:t> </a:t>
                </a:r>
              </a:p>
              <a:p>
                <a:pPr>
                  <a:defRPr sz="1600"/>
                </a:pPr>
                <a:r>
                  <a:rPr lang="en-US" sz="1600" dirty="0" smtClean="0"/>
                  <a:t>(</a:t>
                </a:r>
                <a:r>
                  <a:rPr lang="en-US" sz="1600" dirty="0"/>
                  <a:t>in seconds)</a:t>
                </a:r>
              </a:p>
            </c:rich>
          </c:tx>
          <c:layout/>
          <c:overlay val="0"/>
        </c:title>
        <c:numFmt formatCode="General" sourceLinked="1"/>
        <c:majorTickMark val="out"/>
        <c:minorTickMark val="none"/>
        <c:tickLblPos val="nextTo"/>
        <c:txPr>
          <a:bodyPr/>
          <a:lstStyle/>
          <a:p>
            <a:pPr>
              <a:defRPr sz="1400"/>
            </a:pPr>
            <a:endParaRPr lang="en-US"/>
          </a:p>
        </c:txPr>
        <c:crossAx val="2083103720"/>
        <c:crosses val="autoZero"/>
        <c:crossBetween val="midCat"/>
      </c:valAx>
      <c:valAx>
        <c:axId val="2083103720"/>
        <c:scaling>
          <c:orientation val="minMax"/>
        </c:scaling>
        <c:delete val="0"/>
        <c:axPos val="l"/>
        <c:majorGridlines/>
        <c:title>
          <c:tx>
            <c:rich>
              <a:bodyPr/>
              <a:lstStyle/>
              <a:p>
                <a:pPr>
                  <a:defRPr sz="1600"/>
                </a:pPr>
                <a:r>
                  <a:rPr lang="en-US" sz="1600" dirty="0"/>
                  <a:t>% of </a:t>
                </a:r>
                <a:r>
                  <a:rPr lang="en-US" sz="1600" dirty="0" smtClean="0"/>
                  <a:t>missed deadline </a:t>
                </a:r>
                <a:r>
                  <a:rPr lang="en-US" sz="1600" dirty="0"/>
                  <a:t>jobs</a:t>
                </a:r>
              </a:p>
            </c:rich>
          </c:tx>
          <c:layout/>
          <c:overlay val="0"/>
        </c:title>
        <c:numFmt formatCode="General" sourceLinked="1"/>
        <c:majorTickMark val="out"/>
        <c:minorTickMark val="none"/>
        <c:tickLblPos val="nextTo"/>
        <c:txPr>
          <a:bodyPr/>
          <a:lstStyle/>
          <a:p>
            <a:pPr>
              <a:defRPr sz="1400"/>
            </a:pPr>
            <a:endParaRPr lang="en-US"/>
          </a:p>
        </c:txPr>
        <c:crossAx val="2083095592"/>
        <c:crosses val="autoZero"/>
        <c:crossBetween val="midCat"/>
      </c:valAx>
    </c:plotArea>
    <c:legend>
      <c:legendPos val="t"/>
      <c:layout/>
      <c:overlay val="0"/>
      <c:txPr>
        <a:bodyPr/>
        <a:lstStyle/>
        <a:p>
          <a:pPr>
            <a:defRPr sz="1600"/>
          </a:pPr>
          <a:endParaRPr lang="en-US"/>
        </a:p>
      </c:txPr>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44450" cap="rnd" cmpd="sng" algn="ctr">
              <a:solidFill>
                <a:schemeClr val="tx2"/>
              </a:solidFill>
              <a:prstDash val="solid"/>
              <a:round/>
              <a:headEnd type="none" w="med" len="med"/>
              <a:tailEnd type="none" w="med" len="med"/>
            </a:ln>
          </c:spPr>
          <c:marker>
            <c:symbol val="none"/>
          </c:marker>
          <c:xVal>
            <c:numRef>
              <c:f>Sheet1!$A$1:$A$87</c:f>
              <c:numCache>
                <c:formatCode>General</c:formatCode>
                <c:ptCount val="87"/>
                <c:pt idx="0">
                  <c:v>15.0</c:v>
                </c:pt>
                <c:pt idx="1">
                  <c:v>16.0</c:v>
                </c:pt>
                <c:pt idx="2">
                  <c:v>17.0</c:v>
                </c:pt>
                <c:pt idx="3">
                  <c:v>18.0</c:v>
                </c:pt>
                <c:pt idx="4">
                  <c:v>19.0</c:v>
                </c:pt>
                <c:pt idx="5">
                  <c:v>20.0</c:v>
                </c:pt>
                <c:pt idx="6">
                  <c:v>21.0</c:v>
                </c:pt>
                <c:pt idx="7">
                  <c:v>22.0</c:v>
                </c:pt>
                <c:pt idx="8">
                  <c:v>23.0</c:v>
                </c:pt>
                <c:pt idx="9">
                  <c:v>24.0</c:v>
                </c:pt>
                <c:pt idx="10">
                  <c:v>25.0</c:v>
                </c:pt>
                <c:pt idx="11">
                  <c:v>26.0</c:v>
                </c:pt>
                <c:pt idx="12">
                  <c:v>27.0</c:v>
                </c:pt>
                <c:pt idx="13">
                  <c:v>28.0</c:v>
                </c:pt>
                <c:pt idx="14">
                  <c:v>29.0</c:v>
                </c:pt>
                <c:pt idx="15">
                  <c:v>30.0</c:v>
                </c:pt>
                <c:pt idx="16">
                  <c:v>31.0</c:v>
                </c:pt>
                <c:pt idx="17">
                  <c:v>32.0</c:v>
                </c:pt>
                <c:pt idx="18">
                  <c:v>33.0</c:v>
                </c:pt>
                <c:pt idx="19">
                  <c:v>34.0</c:v>
                </c:pt>
                <c:pt idx="20">
                  <c:v>35.0</c:v>
                </c:pt>
                <c:pt idx="21">
                  <c:v>36.0</c:v>
                </c:pt>
                <c:pt idx="22">
                  <c:v>37.0</c:v>
                </c:pt>
                <c:pt idx="23">
                  <c:v>38.0</c:v>
                </c:pt>
                <c:pt idx="24">
                  <c:v>39.0</c:v>
                </c:pt>
                <c:pt idx="25">
                  <c:v>40.0</c:v>
                </c:pt>
                <c:pt idx="26">
                  <c:v>41.0</c:v>
                </c:pt>
                <c:pt idx="27">
                  <c:v>42.0</c:v>
                </c:pt>
                <c:pt idx="28">
                  <c:v>43.0</c:v>
                </c:pt>
                <c:pt idx="29">
                  <c:v>44.0</c:v>
                </c:pt>
                <c:pt idx="30">
                  <c:v>45.0</c:v>
                </c:pt>
                <c:pt idx="31">
                  <c:v>46.0</c:v>
                </c:pt>
                <c:pt idx="32">
                  <c:v>47.0</c:v>
                </c:pt>
                <c:pt idx="33">
                  <c:v>48.0</c:v>
                </c:pt>
                <c:pt idx="34">
                  <c:v>49.0</c:v>
                </c:pt>
                <c:pt idx="35">
                  <c:v>50.0</c:v>
                </c:pt>
                <c:pt idx="36">
                  <c:v>51.0</c:v>
                </c:pt>
                <c:pt idx="37">
                  <c:v>52.0</c:v>
                </c:pt>
                <c:pt idx="38">
                  <c:v>53.0</c:v>
                </c:pt>
                <c:pt idx="39">
                  <c:v>54.0</c:v>
                </c:pt>
                <c:pt idx="40">
                  <c:v>55.0</c:v>
                </c:pt>
                <c:pt idx="41">
                  <c:v>56.0</c:v>
                </c:pt>
                <c:pt idx="42">
                  <c:v>57.0</c:v>
                </c:pt>
                <c:pt idx="43">
                  <c:v>58.0</c:v>
                </c:pt>
                <c:pt idx="44">
                  <c:v>59.0</c:v>
                </c:pt>
                <c:pt idx="45">
                  <c:v>60.0</c:v>
                </c:pt>
                <c:pt idx="46">
                  <c:v>61.0</c:v>
                </c:pt>
                <c:pt idx="47">
                  <c:v>62.0</c:v>
                </c:pt>
                <c:pt idx="48">
                  <c:v>63.0</c:v>
                </c:pt>
                <c:pt idx="49">
                  <c:v>64.0</c:v>
                </c:pt>
                <c:pt idx="50">
                  <c:v>65.0</c:v>
                </c:pt>
                <c:pt idx="51">
                  <c:v>66.0</c:v>
                </c:pt>
                <c:pt idx="52">
                  <c:v>67.0</c:v>
                </c:pt>
                <c:pt idx="53">
                  <c:v>68.0</c:v>
                </c:pt>
                <c:pt idx="54">
                  <c:v>69.0</c:v>
                </c:pt>
                <c:pt idx="55">
                  <c:v>70.0</c:v>
                </c:pt>
                <c:pt idx="56">
                  <c:v>71.0</c:v>
                </c:pt>
                <c:pt idx="57">
                  <c:v>72.0</c:v>
                </c:pt>
                <c:pt idx="58">
                  <c:v>73.0</c:v>
                </c:pt>
                <c:pt idx="59">
                  <c:v>74.0</c:v>
                </c:pt>
                <c:pt idx="60">
                  <c:v>75.0</c:v>
                </c:pt>
                <c:pt idx="61">
                  <c:v>76.0</c:v>
                </c:pt>
                <c:pt idx="62">
                  <c:v>77.0</c:v>
                </c:pt>
                <c:pt idx="63">
                  <c:v>78.0</c:v>
                </c:pt>
                <c:pt idx="64">
                  <c:v>79.0</c:v>
                </c:pt>
                <c:pt idx="65">
                  <c:v>80.0</c:v>
                </c:pt>
                <c:pt idx="66">
                  <c:v>81.0</c:v>
                </c:pt>
                <c:pt idx="67">
                  <c:v>82.0</c:v>
                </c:pt>
                <c:pt idx="68">
                  <c:v>83.0</c:v>
                </c:pt>
                <c:pt idx="69">
                  <c:v>84.0</c:v>
                </c:pt>
                <c:pt idx="70">
                  <c:v>85.0</c:v>
                </c:pt>
                <c:pt idx="71">
                  <c:v>86.0</c:v>
                </c:pt>
                <c:pt idx="72">
                  <c:v>87.0</c:v>
                </c:pt>
                <c:pt idx="73">
                  <c:v>88.0</c:v>
                </c:pt>
                <c:pt idx="74">
                  <c:v>89.0</c:v>
                </c:pt>
                <c:pt idx="75">
                  <c:v>90.0</c:v>
                </c:pt>
                <c:pt idx="76">
                  <c:v>91.0</c:v>
                </c:pt>
                <c:pt idx="77">
                  <c:v>92.0</c:v>
                </c:pt>
                <c:pt idx="78">
                  <c:v>93.0</c:v>
                </c:pt>
                <c:pt idx="79">
                  <c:v>94.0</c:v>
                </c:pt>
                <c:pt idx="80">
                  <c:v>95.0</c:v>
                </c:pt>
                <c:pt idx="81">
                  <c:v>96.0</c:v>
                </c:pt>
                <c:pt idx="82">
                  <c:v>97.0</c:v>
                </c:pt>
                <c:pt idx="83">
                  <c:v>98.0</c:v>
                </c:pt>
                <c:pt idx="84">
                  <c:v>99.0</c:v>
                </c:pt>
                <c:pt idx="85">
                  <c:v>100.0</c:v>
                </c:pt>
              </c:numCache>
            </c:numRef>
          </c:xVal>
          <c:yVal>
            <c:numRef>
              <c:f>Sheet1!$B$1:$B$87</c:f>
              <c:numCache>
                <c:formatCode>General</c:formatCode>
                <c:ptCount val="87"/>
                <c:pt idx="0">
                  <c:v>96.0</c:v>
                </c:pt>
                <c:pt idx="1">
                  <c:v>80.0</c:v>
                </c:pt>
                <c:pt idx="2">
                  <c:v>70.0</c:v>
                </c:pt>
                <c:pt idx="3">
                  <c:v>63.0</c:v>
                </c:pt>
                <c:pt idx="4">
                  <c:v>58.0</c:v>
                </c:pt>
                <c:pt idx="5">
                  <c:v>54.0</c:v>
                </c:pt>
                <c:pt idx="6">
                  <c:v>51.0</c:v>
                </c:pt>
                <c:pt idx="7">
                  <c:v>48.0</c:v>
                </c:pt>
                <c:pt idx="8">
                  <c:v>46.0</c:v>
                </c:pt>
                <c:pt idx="9">
                  <c:v>44.0</c:v>
                </c:pt>
                <c:pt idx="10">
                  <c:v>43.0</c:v>
                </c:pt>
                <c:pt idx="11">
                  <c:v>41.0</c:v>
                </c:pt>
                <c:pt idx="12">
                  <c:v>40.0</c:v>
                </c:pt>
                <c:pt idx="13">
                  <c:v>39.0</c:v>
                </c:pt>
                <c:pt idx="14">
                  <c:v>38.0</c:v>
                </c:pt>
                <c:pt idx="15">
                  <c:v>37.0</c:v>
                </c:pt>
                <c:pt idx="16">
                  <c:v>37.0</c:v>
                </c:pt>
                <c:pt idx="17">
                  <c:v>36.0</c:v>
                </c:pt>
                <c:pt idx="18">
                  <c:v>35.0</c:v>
                </c:pt>
                <c:pt idx="19">
                  <c:v>35.0</c:v>
                </c:pt>
                <c:pt idx="20">
                  <c:v>34.0</c:v>
                </c:pt>
                <c:pt idx="21">
                  <c:v>34.0</c:v>
                </c:pt>
                <c:pt idx="22">
                  <c:v>34.0</c:v>
                </c:pt>
                <c:pt idx="23">
                  <c:v>33.0</c:v>
                </c:pt>
                <c:pt idx="24">
                  <c:v>33.0</c:v>
                </c:pt>
                <c:pt idx="25">
                  <c:v>32.0</c:v>
                </c:pt>
                <c:pt idx="26">
                  <c:v>32.0</c:v>
                </c:pt>
                <c:pt idx="27">
                  <c:v>32.0</c:v>
                </c:pt>
                <c:pt idx="28">
                  <c:v>32.0</c:v>
                </c:pt>
                <c:pt idx="29">
                  <c:v>31.0</c:v>
                </c:pt>
                <c:pt idx="30">
                  <c:v>31.0</c:v>
                </c:pt>
                <c:pt idx="31">
                  <c:v>31.0</c:v>
                </c:pt>
                <c:pt idx="32">
                  <c:v>31.0</c:v>
                </c:pt>
                <c:pt idx="33">
                  <c:v>30.0</c:v>
                </c:pt>
                <c:pt idx="34">
                  <c:v>30.0</c:v>
                </c:pt>
                <c:pt idx="35">
                  <c:v>30.0</c:v>
                </c:pt>
                <c:pt idx="36">
                  <c:v>30.0</c:v>
                </c:pt>
                <c:pt idx="37">
                  <c:v>30.0</c:v>
                </c:pt>
                <c:pt idx="38">
                  <c:v>30.0</c:v>
                </c:pt>
                <c:pt idx="39">
                  <c:v>29.0</c:v>
                </c:pt>
                <c:pt idx="40">
                  <c:v>29.0</c:v>
                </c:pt>
                <c:pt idx="41">
                  <c:v>29.0</c:v>
                </c:pt>
                <c:pt idx="42">
                  <c:v>29.0</c:v>
                </c:pt>
                <c:pt idx="43">
                  <c:v>29.0</c:v>
                </c:pt>
                <c:pt idx="44">
                  <c:v>29.0</c:v>
                </c:pt>
                <c:pt idx="45">
                  <c:v>29.0</c:v>
                </c:pt>
                <c:pt idx="46">
                  <c:v>29.0</c:v>
                </c:pt>
                <c:pt idx="47">
                  <c:v>29.0</c:v>
                </c:pt>
                <c:pt idx="48">
                  <c:v>28.0</c:v>
                </c:pt>
                <c:pt idx="49">
                  <c:v>28.0</c:v>
                </c:pt>
                <c:pt idx="50">
                  <c:v>28.0</c:v>
                </c:pt>
                <c:pt idx="51">
                  <c:v>28.0</c:v>
                </c:pt>
                <c:pt idx="52">
                  <c:v>28.0</c:v>
                </c:pt>
                <c:pt idx="53">
                  <c:v>28.0</c:v>
                </c:pt>
                <c:pt idx="54">
                  <c:v>28.0</c:v>
                </c:pt>
                <c:pt idx="55">
                  <c:v>28.0</c:v>
                </c:pt>
                <c:pt idx="56">
                  <c:v>28.0</c:v>
                </c:pt>
                <c:pt idx="57">
                  <c:v>28.0</c:v>
                </c:pt>
                <c:pt idx="58">
                  <c:v>28.0</c:v>
                </c:pt>
                <c:pt idx="59">
                  <c:v>28.0</c:v>
                </c:pt>
                <c:pt idx="60">
                  <c:v>27.0</c:v>
                </c:pt>
                <c:pt idx="61">
                  <c:v>27.0</c:v>
                </c:pt>
                <c:pt idx="62">
                  <c:v>27.0</c:v>
                </c:pt>
                <c:pt idx="63">
                  <c:v>27.0</c:v>
                </c:pt>
                <c:pt idx="64">
                  <c:v>27.0</c:v>
                </c:pt>
                <c:pt idx="65">
                  <c:v>27.0</c:v>
                </c:pt>
                <c:pt idx="66">
                  <c:v>27.0</c:v>
                </c:pt>
                <c:pt idx="67">
                  <c:v>27.0</c:v>
                </c:pt>
                <c:pt idx="68">
                  <c:v>27.0</c:v>
                </c:pt>
                <c:pt idx="69">
                  <c:v>27.0</c:v>
                </c:pt>
                <c:pt idx="70">
                  <c:v>27.0</c:v>
                </c:pt>
                <c:pt idx="71">
                  <c:v>27.0</c:v>
                </c:pt>
                <c:pt idx="72">
                  <c:v>27.0</c:v>
                </c:pt>
                <c:pt idx="73">
                  <c:v>27.0</c:v>
                </c:pt>
                <c:pt idx="74">
                  <c:v>27.0</c:v>
                </c:pt>
                <c:pt idx="75">
                  <c:v>27.0</c:v>
                </c:pt>
                <c:pt idx="76">
                  <c:v>27.0</c:v>
                </c:pt>
                <c:pt idx="77">
                  <c:v>27.0</c:v>
                </c:pt>
                <c:pt idx="78">
                  <c:v>27.0</c:v>
                </c:pt>
                <c:pt idx="79">
                  <c:v>27.0</c:v>
                </c:pt>
                <c:pt idx="80">
                  <c:v>26.0</c:v>
                </c:pt>
                <c:pt idx="81">
                  <c:v>26.0</c:v>
                </c:pt>
                <c:pt idx="82">
                  <c:v>26.0</c:v>
                </c:pt>
                <c:pt idx="83">
                  <c:v>26.0</c:v>
                </c:pt>
                <c:pt idx="84">
                  <c:v>26.0</c:v>
                </c:pt>
                <c:pt idx="85">
                  <c:v>26.0</c:v>
                </c:pt>
              </c:numCache>
            </c:numRef>
          </c:yVal>
          <c:smooth val="1"/>
        </c:ser>
        <c:ser>
          <c:idx val="1"/>
          <c:order val="1"/>
          <c:spPr>
            <a:ln w="44450" cap="rnd" cmpd="sng" algn="ctr">
              <a:solidFill>
                <a:srgbClr val="800000"/>
              </a:solidFill>
              <a:prstDash val="dot"/>
              <a:round/>
              <a:headEnd type="none" w="med" len="med"/>
              <a:tailEnd type="none" w="med" len="med"/>
            </a:ln>
          </c:spPr>
          <c:marker>
            <c:symbol val="none"/>
          </c:marker>
          <c:xVal>
            <c:numRef>
              <c:f>Sheet1!$A$1:$A$87</c:f>
              <c:numCache>
                <c:formatCode>General</c:formatCode>
                <c:ptCount val="87"/>
                <c:pt idx="0">
                  <c:v>15.0</c:v>
                </c:pt>
                <c:pt idx="1">
                  <c:v>16.0</c:v>
                </c:pt>
                <c:pt idx="2">
                  <c:v>17.0</c:v>
                </c:pt>
                <c:pt idx="3">
                  <c:v>18.0</c:v>
                </c:pt>
                <c:pt idx="4">
                  <c:v>19.0</c:v>
                </c:pt>
                <c:pt idx="5">
                  <c:v>20.0</c:v>
                </c:pt>
                <c:pt idx="6">
                  <c:v>21.0</c:v>
                </c:pt>
                <c:pt idx="7">
                  <c:v>22.0</c:v>
                </c:pt>
                <c:pt idx="8">
                  <c:v>23.0</c:v>
                </c:pt>
                <c:pt idx="9">
                  <c:v>24.0</c:v>
                </c:pt>
                <c:pt idx="10">
                  <c:v>25.0</c:v>
                </c:pt>
                <c:pt idx="11">
                  <c:v>26.0</c:v>
                </c:pt>
                <c:pt idx="12">
                  <c:v>27.0</c:v>
                </c:pt>
                <c:pt idx="13">
                  <c:v>28.0</c:v>
                </c:pt>
                <c:pt idx="14">
                  <c:v>29.0</c:v>
                </c:pt>
                <c:pt idx="15">
                  <c:v>30.0</c:v>
                </c:pt>
                <c:pt idx="16">
                  <c:v>31.0</c:v>
                </c:pt>
                <c:pt idx="17">
                  <c:v>32.0</c:v>
                </c:pt>
                <c:pt idx="18">
                  <c:v>33.0</c:v>
                </c:pt>
                <c:pt idx="19">
                  <c:v>34.0</c:v>
                </c:pt>
                <c:pt idx="20">
                  <c:v>35.0</c:v>
                </c:pt>
                <c:pt idx="21">
                  <c:v>36.0</c:v>
                </c:pt>
                <c:pt idx="22">
                  <c:v>37.0</c:v>
                </c:pt>
                <c:pt idx="23">
                  <c:v>38.0</c:v>
                </c:pt>
                <c:pt idx="24">
                  <c:v>39.0</c:v>
                </c:pt>
                <c:pt idx="25">
                  <c:v>40.0</c:v>
                </c:pt>
                <c:pt idx="26">
                  <c:v>41.0</c:v>
                </c:pt>
                <c:pt idx="27">
                  <c:v>42.0</c:v>
                </c:pt>
                <c:pt idx="28">
                  <c:v>43.0</c:v>
                </c:pt>
                <c:pt idx="29">
                  <c:v>44.0</c:v>
                </c:pt>
                <c:pt idx="30">
                  <c:v>45.0</c:v>
                </c:pt>
                <c:pt idx="31">
                  <c:v>46.0</c:v>
                </c:pt>
                <c:pt idx="32">
                  <c:v>47.0</c:v>
                </c:pt>
                <c:pt idx="33">
                  <c:v>48.0</c:v>
                </c:pt>
                <c:pt idx="34">
                  <c:v>49.0</c:v>
                </c:pt>
                <c:pt idx="35">
                  <c:v>50.0</c:v>
                </c:pt>
                <c:pt idx="36">
                  <c:v>51.0</c:v>
                </c:pt>
                <c:pt idx="37">
                  <c:v>52.0</c:v>
                </c:pt>
                <c:pt idx="38">
                  <c:v>53.0</c:v>
                </c:pt>
                <c:pt idx="39">
                  <c:v>54.0</c:v>
                </c:pt>
                <c:pt idx="40">
                  <c:v>55.0</c:v>
                </c:pt>
                <c:pt idx="41">
                  <c:v>56.0</c:v>
                </c:pt>
                <c:pt idx="42">
                  <c:v>57.0</c:v>
                </c:pt>
                <c:pt idx="43">
                  <c:v>58.0</c:v>
                </c:pt>
                <c:pt idx="44">
                  <c:v>59.0</c:v>
                </c:pt>
                <c:pt idx="45">
                  <c:v>60.0</c:v>
                </c:pt>
                <c:pt idx="46">
                  <c:v>61.0</c:v>
                </c:pt>
                <c:pt idx="47">
                  <c:v>62.0</c:v>
                </c:pt>
                <c:pt idx="48">
                  <c:v>63.0</c:v>
                </c:pt>
                <c:pt idx="49">
                  <c:v>64.0</c:v>
                </c:pt>
                <c:pt idx="50">
                  <c:v>65.0</c:v>
                </c:pt>
                <c:pt idx="51">
                  <c:v>66.0</c:v>
                </c:pt>
                <c:pt idx="52">
                  <c:v>67.0</c:v>
                </c:pt>
                <c:pt idx="53">
                  <c:v>68.0</c:v>
                </c:pt>
                <c:pt idx="54">
                  <c:v>69.0</c:v>
                </c:pt>
                <c:pt idx="55">
                  <c:v>70.0</c:v>
                </c:pt>
                <c:pt idx="56">
                  <c:v>71.0</c:v>
                </c:pt>
                <c:pt idx="57">
                  <c:v>72.0</c:v>
                </c:pt>
                <c:pt idx="58">
                  <c:v>73.0</c:v>
                </c:pt>
                <c:pt idx="59">
                  <c:v>74.0</c:v>
                </c:pt>
                <c:pt idx="60">
                  <c:v>75.0</c:v>
                </c:pt>
                <c:pt idx="61">
                  <c:v>76.0</c:v>
                </c:pt>
                <c:pt idx="62">
                  <c:v>77.0</c:v>
                </c:pt>
                <c:pt idx="63">
                  <c:v>78.0</c:v>
                </c:pt>
                <c:pt idx="64">
                  <c:v>79.0</c:v>
                </c:pt>
                <c:pt idx="65">
                  <c:v>80.0</c:v>
                </c:pt>
                <c:pt idx="66">
                  <c:v>81.0</c:v>
                </c:pt>
                <c:pt idx="67">
                  <c:v>82.0</c:v>
                </c:pt>
                <c:pt idx="68">
                  <c:v>83.0</c:v>
                </c:pt>
                <c:pt idx="69">
                  <c:v>84.0</c:v>
                </c:pt>
                <c:pt idx="70">
                  <c:v>85.0</c:v>
                </c:pt>
                <c:pt idx="71">
                  <c:v>86.0</c:v>
                </c:pt>
                <c:pt idx="72">
                  <c:v>87.0</c:v>
                </c:pt>
                <c:pt idx="73">
                  <c:v>88.0</c:v>
                </c:pt>
                <c:pt idx="74">
                  <c:v>89.0</c:v>
                </c:pt>
                <c:pt idx="75">
                  <c:v>90.0</c:v>
                </c:pt>
                <c:pt idx="76">
                  <c:v>91.0</c:v>
                </c:pt>
                <c:pt idx="77">
                  <c:v>92.0</c:v>
                </c:pt>
                <c:pt idx="78">
                  <c:v>93.0</c:v>
                </c:pt>
                <c:pt idx="79">
                  <c:v>94.0</c:v>
                </c:pt>
                <c:pt idx="80">
                  <c:v>95.0</c:v>
                </c:pt>
                <c:pt idx="81">
                  <c:v>96.0</c:v>
                </c:pt>
                <c:pt idx="82">
                  <c:v>97.0</c:v>
                </c:pt>
                <c:pt idx="83">
                  <c:v>98.0</c:v>
                </c:pt>
                <c:pt idx="84">
                  <c:v>99.0</c:v>
                </c:pt>
                <c:pt idx="85">
                  <c:v>100.0</c:v>
                </c:pt>
              </c:numCache>
            </c:numRef>
          </c:xVal>
          <c:yVal>
            <c:numRef>
              <c:f>Sheet1!$C$1:$C$87</c:f>
              <c:numCache>
                <c:formatCode>General</c:formatCode>
                <c:ptCount val="87"/>
                <c:pt idx="0">
                  <c:v>44.0</c:v>
                </c:pt>
                <c:pt idx="1">
                  <c:v>40.0</c:v>
                </c:pt>
                <c:pt idx="2">
                  <c:v>38.0</c:v>
                </c:pt>
                <c:pt idx="3">
                  <c:v>36.0</c:v>
                </c:pt>
                <c:pt idx="4">
                  <c:v>34.0</c:v>
                </c:pt>
                <c:pt idx="5">
                  <c:v>32.0</c:v>
                </c:pt>
                <c:pt idx="6">
                  <c:v>31.0</c:v>
                </c:pt>
                <c:pt idx="7">
                  <c:v>30.0</c:v>
                </c:pt>
                <c:pt idx="8">
                  <c:v>29.0</c:v>
                </c:pt>
                <c:pt idx="9">
                  <c:v>29.0</c:v>
                </c:pt>
                <c:pt idx="10">
                  <c:v>28.0</c:v>
                </c:pt>
                <c:pt idx="11">
                  <c:v>28.0</c:v>
                </c:pt>
                <c:pt idx="12">
                  <c:v>27.0</c:v>
                </c:pt>
                <c:pt idx="13">
                  <c:v>27.0</c:v>
                </c:pt>
                <c:pt idx="14">
                  <c:v>26.0</c:v>
                </c:pt>
                <c:pt idx="15">
                  <c:v>26.0</c:v>
                </c:pt>
                <c:pt idx="16">
                  <c:v>25.0</c:v>
                </c:pt>
                <c:pt idx="17">
                  <c:v>25.0</c:v>
                </c:pt>
                <c:pt idx="18">
                  <c:v>25.0</c:v>
                </c:pt>
                <c:pt idx="19">
                  <c:v>25.0</c:v>
                </c:pt>
                <c:pt idx="20">
                  <c:v>24.0</c:v>
                </c:pt>
                <c:pt idx="21">
                  <c:v>24.0</c:v>
                </c:pt>
                <c:pt idx="22">
                  <c:v>24.0</c:v>
                </c:pt>
                <c:pt idx="23">
                  <c:v>24.0</c:v>
                </c:pt>
                <c:pt idx="24">
                  <c:v>24.0</c:v>
                </c:pt>
                <c:pt idx="25">
                  <c:v>23.0</c:v>
                </c:pt>
                <c:pt idx="26">
                  <c:v>23.0</c:v>
                </c:pt>
                <c:pt idx="27">
                  <c:v>23.0</c:v>
                </c:pt>
                <c:pt idx="28">
                  <c:v>23.0</c:v>
                </c:pt>
                <c:pt idx="29">
                  <c:v>23.0</c:v>
                </c:pt>
                <c:pt idx="30">
                  <c:v>23.0</c:v>
                </c:pt>
                <c:pt idx="31">
                  <c:v>23.0</c:v>
                </c:pt>
                <c:pt idx="32">
                  <c:v>22.0</c:v>
                </c:pt>
                <c:pt idx="33">
                  <c:v>22.0</c:v>
                </c:pt>
                <c:pt idx="34">
                  <c:v>22.0</c:v>
                </c:pt>
                <c:pt idx="35">
                  <c:v>22.0</c:v>
                </c:pt>
                <c:pt idx="36">
                  <c:v>22.0</c:v>
                </c:pt>
                <c:pt idx="37">
                  <c:v>22.0</c:v>
                </c:pt>
                <c:pt idx="38">
                  <c:v>22.0</c:v>
                </c:pt>
                <c:pt idx="39">
                  <c:v>22.0</c:v>
                </c:pt>
                <c:pt idx="40">
                  <c:v>22.0</c:v>
                </c:pt>
                <c:pt idx="41">
                  <c:v>22.0</c:v>
                </c:pt>
                <c:pt idx="42">
                  <c:v>22.0</c:v>
                </c:pt>
                <c:pt idx="43">
                  <c:v>21.0</c:v>
                </c:pt>
                <c:pt idx="44">
                  <c:v>21.0</c:v>
                </c:pt>
                <c:pt idx="45">
                  <c:v>21.0</c:v>
                </c:pt>
                <c:pt idx="46">
                  <c:v>21.0</c:v>
                </c:pt>
                <c:pt idx="47">
                  <c:v>21.0</c:v>
                </c:pt>
                <c:pt idx="48">
                  <c:v>21.0</c:v>
                </c:pt>
                <c:pt idx="49">
                  <c:v>21.0</c:v>
                </c:pt>
                <c:pt idx="50">
                  <c:v>21.0</c:v>
                </c:pt>
                <c:pt idx="51">
                  <c:v>21.0</c:v>
                </c:pt>
                <c:pt idx="52">
                  <c:v>21.0</c:v>
                </c:pt>
                <c:pt idx="53">
                  <c:v>21.0</c:v>
                </c:pt>
                <c:pt idx="54">
                  <c:v>21.0</c:v>
                </c:pt>
                <c:pt idx="55">
                  <c:v>21.0</c:v>
                </c:pt>
                <c:pt idx="56">
                  <c:v>21.0</c:v>
                </c:pt>
                <c:pt idx="57">
                  <c:v>21.0</c:v>
                </c:pt>
                <c:pt idx="58">
                  <c:v>21.0</c:v>
                </c:pt>
                <c:pt idx="59">
                  <c:v>21.0</c:v>
                </c:pt>
                <c:pt idx="60">
                  <c:v>21.0</c:v>
                </c:pt>
                <c:pt idx="61">
                  <c:v>21.0</c:v>
                </c:pt>
                <c:pt idx="62">
                  <c:v>21.0</c:v>
                </c:pt>
                <c:pt idx="63">
                  <c:v>21.0</c:v>
                </c:pt>
                <c:pt idx="64">
                  <c:v>21.0</c:v>
                </c:pt>
                <c:pt idx="65">
                  <c:v>20.0</c:v>
                </c:pt>
                <c:pt idx="66">
                  <c:v>20.0</c:v>
                </c:pt>
                <c:pt idx="67">
                  <c:v>20.0</c:v>
                </c:pt>
                <c:pt idx="68">
                  <c:v>20.0</c:v>
                </c:pt>
                <c:pt idx="69">
                  <c:v>20.0</c:v>
                </c:pt>
                <c:pt idx="70">
                  <c:v>20.0</c:v>
                </c:pt>
                <c:pt idx="71">
                  <c:v>20.0</c:v>
                </c:pt>
                <c:pt idx="72">
                  <c:v>20.0</c:v>
                </c:pt>
                <c:pt idx="73">
                  <c:v>20.0</c:v>
                </c:pt>
                <c:pt idx="74">
                  <c:v>20.0</c:v>
                </c:pt>
                <c:pt idx="75">
                  <c:v>20.0</c:v>
                </c:pt>
                <c:pt idx="76">
                  <c:v>20.0</c:v>
                </c:pt>
                <c:pt idx="77">
                  <c:v>20.0</c:v>
                </c:pt>
                <c:pt idx="78">
                  <c:v>20.0</c:v>
                </c:pt>
                <c:pt idx="79">
                  <c:v>20.0</c:v>
                </c:pt>
                <c:pt idx="80">
                  <c:v>20.0</c:v>
                </c:pt>
                <c:pt idx="81">
                  <c:v>20.0</c:v>
                </c:pt>
                <c:pt idx="82">
                  <c:v>20.0</c:v>
                </c:pt>
                <c:pt idx="83">
                  <c:v>20.0</c:v>
                </c:pt>
                <c:pt idx="84">
                  <c:v>20.0</c:v>
                </c:pt>
                <c:pt idx="85">
                  <c:v>20.0</c:v>
                </c:pt>
              </c:numCache>
            </c:numRef>
          </c:yVal>
          <c:smooth val="1"/>
        </c:ser>
        <c:ser>
          <c:idx val="2"/>
          <c:order val="2"/>
          <c:spPr>
            <a:ln w="38100" cap="rnd" cmpd="sng" algn="ctr">
              <a:solidFill>
                <a:srgbClr val="800000"/>
              </a:solidFill>
              <a:prstDash val="solid"/>
              <a:round/>
              <a:headEnd type="none" w="med" len="med"/>
              <a:tailEnd type="none" w="med" len="med"/>
            </a:ln>
          </c:spPr>
          <c:marker>
            <c:symbol val="none"/>
          </c:marker>
          <c:xVal>
            <c:numRef>
              <c:f>Sheet1!$A$1:$A$87</c:f>
              <c:numCache>
                <c:formatCode>General</c:formatCode>
                <c:ptCount val="87"/>
                <c:pt idx="0">
                  <c:v>15.0</c:v>
                </c:pt>
                <c:pt idx="1">
                  <c:v>16.0</c:v>
                </c:pt>
                <c:pt idx="2">
                  <c:v>17.0</c:v>
                </c:pt>
                <c:pt idx="3">
                  <c:v>18.0</c:v>
                </c:pt>
                <c:pt idx="4">
                  <c:v>19.0</c:v>
                </c:pt>
                <c:pt idx="5">
                  <c:v>20.0</c:v>
                </c:pt>
                <c:pt idx="6">
                  <c:v>21.0</c:v>
                </c:pt>
                <c:pt idx="7">
                  <c:v>22.0</c:v>
                </c:pt>
                <c:pt idx="8">
                  <c:v>23.0</c:v>
                </c:pt>
                <c:pt idx="9">
                  <c:v>24.0</c:v>
                </c:pt>
                <c:pt idx="10">
                  <c:v>25.0</c:v>
                </c:pt>
                <c:pt idx="11">
                  <c:v>26.0</c:v>
                </c:pt>
                <c:pt idx="12">
                  <c:v>27.0</c:v>
                </c:pt>
                <c:pt idx="13">
                  <c:v>28.0</c:v>
                </c:pt>
                <c:pt idx="14">
                  <c:v>29.0</c:v>
                </c:pt>
                <c:pt idx="15">
                  <c:v>30.0</c:v>
                </c:pt>
                <c:pt idx="16">
                  <c:v>31.0</c:v>
                </c:pt>
                <c:pt idx="17">
                  <c:v>32.0</c:v>
                </c:pt>
                <c:pt idx="18">
                  <c:v>33.0</c:v>
                </c:pt>
                <c:pt idx="19">
                  <c:v>34.0</c:v>
                </c:pt>
                <c:pt idx="20">
                  <c:v>35.0</c:v>
                </c:pt>
                <c:pt idx="21">
                  <c:v>36.0</c:v>
                </c:pt>
                <c:pt idx="22">
                  <c:v>37.0</c:v>
                </c:pt>
                <c:pt idx="23">
                  <c:v>38.0</c:v>
                </c:pt>
                <c:pt idx="24">
                  <c:v>39.0</c:v>
                </c:pt>
                <c:pt idx="25">
                  <c:v>40.0</c:v>
                </c:pt>
                <c:pt idx="26">
                  <c:v>41.0</c:v>
                </c:pt>
                <c:pt idx="27">
                  <c:v>42.0</c:v>
                </c:pt>
                <c:pt idx="28">
                  <c:v>43.0</c:v>
                </c:pt>
                <c:pt idx="29">
                  <c:v>44.0</c:v>
                </c:pt>
                <c:pt idx="30">
                  <c:v>45.0</c:v>
                </c:pt>
                <c:pt idx="31">
                  <c:v>46.0</c:v>
                </c:pt>
                <c:pt idx="32">
                  <c:v>47.0</c:v>
                </c:pt>
                <c:pt idx="33">
                  <c:v>48.0</c:v>
                </c:pt>
                <c:pt idx="34">
                  <c:v>49.0</c:v>
                </c:pt>
                <c:pt idx="35">
                  <c:v>50.0</c:v>
                </c:pt>
                <c:pt idx="36">
                  <c:v>51.0</c:v>
                </c:pt>
                <c:pt idx="37">
                  <c:v>52.0</c:v>
                </c:pt>
                <c:pt idx="38">
                  <c:v>53.0</c:v>
                </c:pt>
                <c:pt idx="39">
                  <c:v>54.0</c:v>
                </c:pt>
                <c:pt idx="40">
                  <c:v>55.0</c:v>
                </c:pt>
                <c:pt idx="41">
                  <c:v>56.0</c:v>
                </c:pt>
                <c:pt idx="42">
                  <c:v>57.0</c:v>
                </c:pt>
                <c:pt idx="43">
                  <c:v>58.0</c:v>
                </c:pt>
                <c:pt idx="44">
                  <c:v>59.0</c:v>
                </c:pt>
                <c:pt idx="45">
                  <c:v>60.0</c:v>
                </c:pt>
                <c:pt idx="46">
                  <c:v>61.0</c:v>
                </c:pt>
                <c:pt idx="47">
                  <c:v>62.0</c:v>
                </c:pt>
                <c:pt idx="48">
                  <c:v>63.0</c:v>
                </c:pt>
                <c:pt idx="49">
                  <c:v>64.0</c:v>
                </c:pt>
                <c:pt idx="50">
                  <c:v>65.0</c:v>
                </c:pt>
                <c:pt idx="51">
                  <c:v>66.0</c:v>
                </c:pt>
                <c:pt idx="52">
                  <c:v>67.0</c:v>
                </c:pt>
                <c:pt idx="53">
                  <c:v>68.0</c:v>
                </c:pt>
                <c:pt idx="54">
                  <c:v>69.0</c:v>
                </c:pt>
                <c:pt idx="55">
                  <c:v>70.0</c:v>
                </c:pt>
                <c:pt idx="56">
                  <c:v>71.0</c:v>
                </c:pt>
                <c:pt idx="57">
                  <c:v>72.0</c:v>
                </c:pt>
                <c:pt idx="58">
                  <c:v>73.0</c:v>
                </c:pt>
                <c:pt idx="59">
                  <c:v>74.0</c:v>
                </c:pt>
                <c:pt idx="60">
                  <c:v>75.0</c:v>
                </c:pt>
                <c:pt idx="61">
                  <c:v>76.0</c:v>
                </c:pt>
                <c:pt idx="62">
                  <c:v>77.0</c:v>
                </c:pt>
                <c:pt idx="63">
                  <c:v>78.0</c:v>
                </c:pt>
                <c:pt idx="64">
                  <c:v>79.0</c:v>
                </c:pt>
                <c:pt idx="65">
                  <c:v>80.0</c:v>
                </c:pt>
                <c:pt idx="66">
                  <c:v>81.0</c:v>
                </c:pt>
                <c:pt idx="67">
                  <c:v>82.0</c:v>
                </c:pt>
                <c:pt idx="68">
                  <c:v>83.0</c:v>
                </c:pt>
                <c:pt idx="69">
                  <c:v>84.0</c:v>
                </c:pt>
                <c:pt idx="70">
                  <c:v>85.0</c:v>
                </c:pt>
                <c:pt idx="71">
                  <c:v>86.0</c:v>
                </c:pt>
                <c:pt idx="72">
                  <c:v>87.0</c:v>
                </c:pt>
                <c:pt idx="73">
                  <c:v>88.0</c:v>
                </c:pt>
                <c:pt idx="74">
                  <c:v>89.0</c:v>
                </c:pt>
                <c:pt idx="75">
                  <c:v>90.0</c:v>
                </c:pt>
                <c:pt idx="76">
                  <c:v>91.0</c:v>
                </c:pt>
                <c:pt idx="77">
                  <c:v>92.0</c:v>
                </c:pt>
                <c:pt idx="78">
                  <c:v>93.0</c:v>
                </c:pt>
                <c:pt idx="79">
                  <c:v>94.0</c:v>
                </c:pt>
                <c:pt idx="80">
                  <c:v>95.0</c:v>
                </c:pt>
                <c:pt idx="81">
                  <c:v>96.0</c:v>
                </c:pt>
                <c:pt idx="82">
                  <c:v>97.0</c:v>
                </c:pt>
                <c:pt idx="83">
                  <c:v>98.0</c:v>
                </c:pt>
                <c:pt idx="84">
                  <c:v>99.0</c:v>
                </c:pt>
                <c:pt idx="85">
                  <c:v>100.0</c:v>
                </c:pt>
              </c:numCache>
            </c:numRef>
          </c:xVal>
          <c:yVal>
            <c:numRef>
              <c:f>Sheet1!$D$1:$D$87</c:f>
              <c:numCache>
                <c:formatCode>General</c:formatCode>
                <c:ptCount val="87"/>
                <c:pt idx="2">
                  <c:v>38.0</c:v>
                </c:pt>
                <c:pt idx="3">
                  <c:v>36.0</c:v>
                </c:pt>
                <c:pt idx="4">
                  <c:v>34.0</c:v>
                </c:pt>
                <c:pt idx="5">
                  <c:v>32.0</c:v>
                </c:pt>
                <c:pt idx="6">
                  <c:v>31.0</c:v>
                </c:pt>
                <c:pt idx="7">
                  <c:v>30.0</c:v>
                </c:pt>
                <c:pt idx="8">
                  <c:v>29.0</c:v>
                </c:pt>
                <c:pt idx="9">
                  <c:v>29.0</c:v>
                </c:pt>
                <c:pt idx="10">
                  <c:v>28.0</c:v>
                </c:pt>
                <c:pt idx="11">
                  <c:v>28.0</c:v>
                </c:pt>
                <c:pt idx="12">
                  <c:v>27.0</c:v>
                </c:pt>
                <c:pt idx="13">
                  <c:v>27.0</c:v>
                </c:pt>
                <c:pt idx="14">
                  <c:v>26.0</c:v>
                </c:pt>
                <c:pt idx="15">
                  <c:v>26.0</c:v>
                </c:pt>
              </c:numCache>
            </c:numRef>
          </c:yVal>
          <c:smooth val="1"/>
        </c:ser>
        <c:dLbls>
          <c:showLegendKey val="0"/>
          <c:showVal val="0"/>
          <c:showCatName val="0"/>
          <c:showSerName val="0"/>
          <c:showPercent val="0"/>
          <c:showBubbleSize val="0"/>
        </c:dLbls>
        <c:axId val="2098928600"/>
        <c:axId val="2085911656"/>
      </c:scatterChart>
      <c:valAx>
        <c:axId val="2098928600"/>
        <c:scaling>
          <c:orientation val="minMax"/>
          <c:max val="100.0"/>
          <c:min val="0.0"/>
        </c:scaling>
        <c:delete val="0"/>
        <c:axPos val="b"/>
        <c:title>
          <c:tx>
            <c:rich>
              <a:bodyPr/>
              <a:lstStyle/>
              <a:p>
                <a:pPr>
                  <a:defRPr sz="1600"/>
                </a:pPr>
                <a:r>
                  <a:rPr lang="en-US" sz="1600"/>
                  <a:t>Number of map slots</a:t>
                </a:r>
              </a:p>
            </c:rich>
          </c:tx>
          <c:layout/>
          <c:overlay val="0"/>
        </c:title>
        <c:numFmt formatCode="General" sourceLinked="1"/>
        <c:majorTickMark val="out"/>
        <c:minorTickMark val="none"/>
        <c:tickLblPos val="nextTo"/>
        <c:txPr>
          <a:bodyPr/>
          <a:lstStyle/>
          <a:p>
            <a:pPr>
              <a:defRPr sz="1600"/>
            </a:pPr>
            <a:endParaRPr lang="en-US"/>
          </a:p>
        </c:txPr>
        <c:crossAx val="2085911656"/>
        <c:crosses val="autoZero"/>
        <c:crossBetween val="midCat"/>
        <c:majorUnit val="20.0"/>
      </c:valAx>
      <c:valAx>
        <c:axId val="2085911656"/>
        <c:scaling>
          <c:orientation val="minMax"/>
          <c:max val="100.0"/>
          <c:min val="0.0"/>
        </c:scaling>
        <c:delete val="0"/>
        <c:axPos val="l"/>
        <c:majorGridlines/>
        <c:title>
          <c:tx>
            <c:rich>
              <a:bodyPr/>
              <a:lstStyle/>
              <a:p>
                <a:pPr>
                  <a:defRPr sz="1600"/>
                </a:pPr>
                <a:r>
                  <a:rPr lang="en-US" sz="1600"/>
                  <a:t>Number of reduce slots</a:t>
                </a:r>
              </a:p>
            </c:rich>
          </c:tx>
          <c:layout/>
          <c:overlay val="0"/>
        </c:title>
        <c:numFmt formatCode="General" sourceLinked="1"/>
        <c:majorTickMark val="out"/>
        <c:minorTickMark val="none"/>
        <c:tickLblPos val="nextTo"/>
        <c:txPr>
          <a:bodyPr/>
          <a:lstStyle/>
          <a:p>
            <a:pPr>
              <a:defRPr sz="1600"/>
            </a:pPr>
            <a:endParaRPr lang="en-US"/>
          </a:p>
        </c:txPr>
        <c:crossAx val="2098928600"/>
        <c:crosses val="autoZero"/>
        <c:crossBetween val="midCat"/>
        <c:majorUnit val="20.0"/>
      </c:valAx>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'similar.csv'!$P$2</c:f>
              <c:strCache>
                <c:ptCount val="1"/>
                <c:pt idx="0">
                  <c:v>Max</c:v>
                </c:pt>
              </c:strCache>
            </c:strRef>
          </c:tx>
          <c:spPr>
            <a:ln>
              <a:solidFill>
                <a:schemeClr val="accent2">
                  <a:lumMod val="50000"/>
                </a:schemeClr>
              </a:solidFill>
            </a:ln>
          </c:spPr>
          <c:marker>
            <c:spPr>
              <a:solidFill>
                <a:schemeClr val="accent2">
                  <a:lumMod val="50000"/>
                </a:schemeClr>
              </a:solidFill>
              <a:ln>
                <a:solidFill>
                  <a:schemeClr val="accent2">
                    <a:lumMod val="50000"/>
                  </a:schemeClr>
                </a:solidFill>
              </a:ln>
            </c:spPr>
          </c:marker>
          <c:xVal>
            <c:numRef>
              <c:f>'similar.csv'!$O$3:$O$20</c:f>
              <c:numCache>
                <c:formatCode>General</c:formatCode>
                <c:ptCount val="18"/>
                <c:pt idx="0">
                  <c:v>160.0</c:v>
                </c:pt>
                <c:pt idx="1">
                  <c:v>200.0</c:v>
                </c:pt>
                <c:pt idx="2">
                  <c:v>260.0</c:v>
                </c:pt>
                <c:pt idx="3">
                  <c:v>320.0</c:v>
                </c:pt>
                <c:pt idx="4">
                  <c:v>380.0</c:v>
                </c:pt>
                <c:pt idx="5">
                  <c:v>440.0</c:v>
                </c:pt>
                <c:pt idx="6">
                  <c:v>500.0</c:v>
                </c:pt>
                <c:pt idx="7">
                  <c:v>560.0</c:v>
                </c:pt>
                <c:pt idx="8">
                  <c:v>620.0</c:v>
                </c:pt>
                <c:pt idx="9">
                  <c:v>680.0</c:v>
                </c:pt>
                <c:pt idx="10">
                  <c:v>740.0</c:v>
                </c:pt>
                <c:pt idx="11">
                  <c:v>800.0</c:v>
                </c:pt>
                <c:pt idx="12">
                  <c:v>860.0</c:v>
                </c:pt>
                <c:pt idx="13">
                  <c:v>920.0</c:v>
                </c:pt>
                <c:pt idx="14">
                  <c:v>980.0</c:v>
                </c:pt>
                <c:pt idx="15">
                  <c:v>1040.0</c:v>
                </c:pt>
                <c:pt idx="16">
                  <c:v>1100.0</c:v>
                </c:pt>
                <c:pt idx="17">
                  <c:v>1160.0</c:v>
                </c:pt>
              </c:numCache>
            </c:numRef>
          </c:xVal>
          <c:yVal>
            <c:numRef>
              <c:f>'similar.csv'!$P$3:$P$20</c:f>
              <c:numCache>
                <c:formatCode>General</c:formatCode>
                <c:ptCount val="18"/>
                <c:pt idx="0">
                  <c:v>1606.693972</c:v>
                </c:pt>
                <c:pt idx="1">
                  <c:v>1418.592719</c:v>
                </c:pt>
                <c:pt idx="2">
                  <c:v>1244.960793</c:v>
                </c:pt>
                <c:pt idx="3">
                  <c:v>1136.440839</c:v>
                </c:pt>
                <c:pt idx="4">
                  <c:v>1062.190345</c:v>
                </c:pt>
                <c:pt idx="5">
                  <c:v>1012.222847</c:v>
                </c:pt>
                <c:pt idx="6">
                  <c:v>978.5864961</c:v>
                </c:pt>
                <c:pt idx="7">
                  <c:v>952.1579343</c:v>
                </c:pt>
                <c:pt idx="8">
                  <c:v>932.9815199999994</c:v>
                </c:pt>
                <c:pt idx="9">
                  <c:v>919.4159083</c:v>
                </c:pt>
                <c:pt idx="10">
                  <c:v>908.0501254999986</c:v>
                </c:pt>
                <c:pt idx="11">
                  <c:v>898.4619682999991</c:v>
                </c:pt>
                <c:pt idx="12">
                  <c:v>897.7831581</c:v>
                </c:pt>
                <c:pt idx="13">
                  <c:v>897.7831581</c:v>
                </c:pt>
                <c:pt idx="14">
                  <c:v>897.7831581</c:v>
                </c:pt>
                <c:pt idx="15">
                  <c:v>897.7831581</c:v>
                </c:pt>
                <c:pt idx="16">
                  <c:v>897.7831581</c:v>
                </c:pt>
                <c:pt idx="17">
                  <c:v>897.7831581</c:v>
                </c:pt>
              </c:numCache>
            </c:numRef>
          </c:yVal>
          <c:smooth val="0"/>
        </c:ser>
        <c:ser>
          <c:idx val="1"/>
          <c:order val="1"/>
          <c:tx>
            <c:strRef>
              <c:f>'similar.csv'!$Q$2</c:f>
              <c:strCache>
                <c:ptCount val="1"/>
                <c:pt idx="0">
                  <c:v>Min</c:v>
                </c:pt>
              </c:strCache>
            </c:strRef>
          </c:tx>
          <c:spPr>
            <a:ln>
              <a:solidFill>
                <a:schemeClr val="accent3">
                  <a:lumMod val="50000"/>
                </a:schemeClr>
              </a:solidFill>
            </a:ln>
          </c:spPr>
          <c:marker>
            <c:spPr>
              <a:solidFill>
                <a:schemeClr val="accent3">
                  <a:lumMod val="50000"/>
                </a:schemeClr>
              </a:solidFill>
              <a:ln>
                <a:solidFill>
                  <a:schemeClr val="accent3">
                    <a:lumMod val="50000"/>
                  </a:schemeClr>
                </a:solidFill>
              </a:ln>
            </c:spPr>
          </c:marker>
          <c:xVal>
            <c:numRef>
              <c:f>'similar.csv'!$O$3:$O$20</c:f>
              <c:numCache>
                <c:formatCode>General</c:formatCode>
                <c:ptCount val="18"/>
                <c:pt idx="0">
                  <c:v>160.0</c:v>
                </c:pt>
                <c:pt idx="1">
                  <c:v>200.0</c:v>
                </c:pt>
                <c:pt idx="2">
                  <c:v>260.0</c:v>
                </c:pt>
                <c:pt idx="3">
                  <c:v>320.0</c:v>
                </c:pt>
                <c:pt idx="4">
                  <c:v>380.0</c:v>
                </c:pt>
                <c:pt idx="5">
                  <c:v>440.0</c:v>
                </c:pt>
                <c:pt idx="6">
                  <c:v>500.0</c:v>
                </c:pt>
                <c:pt idx="7">
                  <c:v>560.0</c:v>
                </c:pt>
                <c:pt idx="8">
                  <c:v>620.0</c:v>
                </c:pt>
                <c:pt idx="9">
                  <c:v>680.0</c:v>
                </c:pt>
                <c:pt idx="10">
                  <c:v>740.0</c:v>
                </c:pt>
                <c:pt idx="11">
                  <c:v>800.0</c:v>
                </c:pt>
                <c:pt idx="12">
                  <c:v>860.0</c:v>
                </c:pt>
                <c:pt idx="13">
                  <c:v>920.0</c:v>
                </c:pt>
                <c:pt idx="14">
                  <c:v>980.0</c:v>
                </c:pt>
                <c:pt idx="15">
                  <c:v>1040.0</c:v>
                </c:pt>
                <c:pt idx="16">
                  <c:v>1100.0</c:v>
                </c:pt>
                <c:pt idx="17">
                  <c:v>1160.0</c:v>
                </c:pt>
              </c:numCache>
            </c:numRef>
          </c:xVal>
          <c:yVal>
            <c:numRef>
              <c:f>'similar.csv'!$Q$3:$Q$20</c:f>
              <c:numCache>
                <c:formatCode>General</c:formatCode>
                <c:ptCount val="18"/>
                <c:pt idx="0">
                  <c:v>2048.972045</c:v>
                </c:pt>
                <c:pt idx="1">
                  <c:v>1808.866916</c:v>
                </c:pt>
                <c:pt idx="2">
                  <c:v>1587.231412</c:v>
                </c:pt>
                <c:pt idx="3">
                  <c:v>1448.709222</c:v>
                </c:pt>
                <c:pt idx="4">
                  <c:v>1353.930881</c:v>
                </c:pt>
                <c:pt idx="5">
                  <c:v>1285.926715</c:v>
                </c:pt>
                <c:pt idx="6">
                  <c:v>1237.501434</c:v>
                </c:pt>
                <c:pt idx="7">
                  <c:v>1199.452999</c:v>
                </c:pt>
                <c:pt idx="8">
                  <c:v>1175.522011</c:v>
                </c:pt>
                <c:pt idx="9">
                  <c:v>1161.9564</c:v>
                </c:pt>
                <c:pt idx="10">
                  <c:v>1150.590617</c:v>
                </c:pt>
                <c:pt idx="11">
                  <c:v>1141.00246</c:v>
                </c:pt>
                <c:pt idx="12">
                  <c:v>1140.32365</c:v>
                </c:pt>
                <c:pt idx="13">
                  <c:v>1140.32365</c:v>
                </c:pt>
                <c:pt idx="14">
                  <c:v>1140.32365</c:v>
                </c:pt>
                <c:pt idx="15">
                  <c:v>1140.32365</c:v>
                </c:pt>
                <c:pt idx="16">
                  <c:v>1140.32365</c:v>
                </c:pt>
                <c:pt idx="17">
                  <c:v>1140.32365</c:v>
                </c:pt>
              </c:numCache>
            </c:numRef>
          </c:yVal>
          <c:smooth val="0"/>
        </c:ser>
        <c:ser>
          <c:idx val="2"/>
          <c:order val="2"/>
          <c:tx>
            <c:strRef>
              <c:f>'similar.csv'!$R$2</c:f>
              <c:strCache>
                <c:ptCount val="1"/>
                <c:pt idx="0">
                  <c:v>MaxSim</c:v>
                </c:pt>
              </c:strCache>
            </c:strRef>
          </c:tx>
          <c:spPr>
            <a:ln>
              <a:solidFill>
                <a:srgbClr val="FF0000"/>
              </a:solidFill>
            </a:ln>
          </c:spPr>
          <c:marker>
            <c:spPr>
              <a:solidFill>
                <a:srgbClr val="FF0000"/>
              </a:solidFill>
              <a:ln>
                <a:solidFill>
                  <a:srgbClr val="FF0000"/>
                </a:solidFill>
              </a:ln>
            </c:spPr>
          </c:marker>
          <c:xVal>
            <c:numRef>
              <c:f>'similar.csv'!$O$3:$O$20</c:f>
              <c:numCache>
                <c:formatCode>General</c:formatCode>
                <c:ptCount val="18"/>
                <c:pt idx="0">
                  <c:v>160.0</c:v>
                </c:pt>
                <c:pt idx="1">
                  <c:v>200.0</c:v>
                </c:pt>
                <c:pt idx="2">
                  <c:v>260.0</c:v>
                </c:pt>
                <c:pt idx="3">
                  <c:v>320.0</c:v>
                </c:pt>
                <c:pt idx="4">
                  <c:v>380.0</c:v>
                </c:pt>
                <c:pt idx="5">
                  <c:v>440.0</c:v>
                </c:pt>
                <c:pt idx="6">
                  <c:v>500.0</c:v>
                </c:pt>
                <c:pt idx="7">
                  <c:v>560.0</c:v>
                </c:pt>
                <c:pt idx="8">
                  <c:v>620.0</c:v>
                </c:pt>
                <c:pt idx="9">
                  <c:v>680.0</c:v>
                </c:pt>
                <c:pt idx="10">
                  <c:v>740.0</c:v>
                </c:pt>
                <c:pt idx="11">
                  <c:v>800.0</c:v>
                </c:pt>
                <c:pt idx="12">
                  <c:v>860.0</c:v>
                </c:pt>
                <c:pt idx="13">
                  <c:v>920.0</c:v>
                </c:pt>
                <c:pt idx="14">
                  <c:v>980.0</c:v>
                </c:pt>
                <c:pt idx="15">
                  <c:v>1040.0</c:v>
                </c:pt>
                <c:pt idx="16">
                  <c:v>1100.0</c:v>
                </c:pt>
                <c:pt idx="17">
                  <c:v>1160.0</c:v>
                </c:pt>
              </c:numCache>
            </c:numRef>
          </c:xVal>
          <c:yVal>
            <c:numRef>
              <c:f>'similar.csv'!$R$3:$R$20</c:f>
              <c:numCache>
                <c:formatCode>General</c:formatCode>
                <c:ptCount val="18"/>
                <c:pt idx="0">
                  <c:v>1518.279</c:v>
                </c:pt>
                <c:pt idx="1">
                  <c:v>1286.749</c:v>
                </c:pt>
                <c:pt idx="2">
                  <c:v>1077.143</c:v>
                </c:pt>
                <c:pt idx="3">
                  <c:v>945.727</c:v>
                </c:pt>
                <c:pt idx="4">
                  <c:v>849.884</c:v>
                </c:pt>
                <c:pt idx="5">
                  <c:v>779.924</c:v>
                </c:pt>
                <c:pt idx="6">
                  <c:v>729.3059999999994</c:v>
                </c:pt>
                <c:pt idx="7">
                  <c:v>693.538</c:v>
                </c:pt>
                <c:pt idx="8">
                  <c:v>664.602</c:v>
                </c:pt>
                <c:pt idx="9">
                  <c:v>640.104</c:v>
                </c:pt>
                <c:pt idx="10">
                  <c:v>619.928</c:v>
                </c:pt>
                <c:pt idx="11">
                  <c:v>603.0119999999994</c:v>
                </c:pt>
                <c:pt idx="12">
                  <c:v>587.1519999999994</c:v>
                </c:pt>
                <c:pt idx="13">
                  <c:v>573.284</c:v>
                </c:pt>
                <c:pt idx="14">
                  <c:v>562.9519999999992</c:v>
                </c:pt>
                <c:pt idx="15">
                  <c:v>552.609</c:v>
                </c:pt>
                <c:pt idx="16">
                  <c:v>542.276</c:v>
                </c:pt>
                <c:pt idx="17">
                  <c:v>533.3109999999994</c:v>
                </c:pt>
              </c:numCache>
            </c:numRef>
          </c:yVal>
          <c:smooth val="0"/>
        </c:ser>
        <c:ser>
          <c:idx val="3"/>
          <c:order val="3"/>
          <c:tx>
            <c:strRef>
              <c:f>'similar.csv'!$S$2</c:f>
              <c:strCache>
                <c:ptCount val="1"/>
                <c:pt idx="0">
                  <c:v>MinSim</c:v>
                </c:pt>
              </c:strCache>
            </c:strRef>
          </c:tx>
          <c:spPr>
            <a:ln>
              <a:solidFill>
                <a:srgbClr val="008000"/>
              </a:solidFill>
            </a:ln>
          </c:spPr>
          <c:marker>
            <c:spPr>
              <a:solidFill>
                <a:srgbClr val="008000"/>
              </a:solidFill>
              <a:ln>
                <a:solidFill>
                  <a:srgbClr val="008000"/>
                </a:solidFill>
              </a:ln>
            </c:spPr>
          </c:marker>
          <c:xVal>
            <c:numRef>
              <c:f>'similar.csv'!$O$3:$O$20</c:f>
              <c:numCache>
                <c:formatCode>General</c:formatCode>
                <c:ptCount val="18"/>
                <c:pt idx="0">
                  <c:v>160.0</c:v>
                </c:pt>
                <c:pt idx="1">
                  <c:v>200.0</c:v>
                </c:pt>
                <c:pt idx="2">
                  <c:v>260.0</c:v>
                </c:pt>
                <c:pt idx="3">
                  <c:v>320.0</c:v>
                </c:pt>
                <c:pt idx="4">
                  <c:v>380.0</c:v>
                </c:pt>
                <c:pt idx="5">
                  <c:v>440.0</c:v>
                </c:pt>
                <c:pt idx="6">
                  <c:v>500.0</c:v>
                </c:pt>
                <c:pt idx="7">
                  <c:v>560.0</c:v>
                </c:pt>
                <c:pt idx="8">
                  <c:v>620.0</c:v>
                </c:pt>
                <c:pt idx="9">
                  <c:v>680.0</c:v>
                </c:pt>
                <c:pt idx="10">
                  <c:v>740.0</c:v>
                </c:pt>
                <c:pt idx="11">
                  <c:v>800.0</c:v>
                </c:pt>
                <c:pt idx="12">
                  <c:v>860.0</c:v>
                </c:pt>
                <c:pt idx="13">
                  <c:v>920.0</c:v>
                </c:pt>
                <c:pt idx="14">
                  <c:v>980.0</c:v>
                </c:pt>
                <c:pt idx="15">
                  <c:v>1040.0</c:v>
                </c:pt>
                <c:pt idx="16">
                  <c:v>1100.0</c:v>
                </c:pt>
                <c:pt idx="17">
                  <c:v>1160.0</c:v>
                </c:pt>
              </c:numCache>
            </c:numRef>
          </c:xVal>
          <c:yVal>
            <c:numRef>
              <c:f>'similar.csv'!$S$3:$S$20</c:f>
              <c:numCache>
                <c:formatCode>General</c:formatCode>
                <c:ptCount val="18"/>
                <c:pt idx="0">
                  <c:v>1282.749</c:v>
                </c:pt>
                <c:pt idx="1">
                  <c:v>1091.192</c:v>
                </c:pt>
                <c:pt idx="2">
                  <c:v>926.3509999999992</c:v>
                </c:pt>
                <c:pt idx="3">
                  <c:v>825.101</c:v>
                </c:pt>
                <c:pt idx="4">
                  <c:v>754.194</c:v>
                </c:pt>
                <c:pt idx="5">
                  <c:v>704.558</c:v>
                </c:pt>
                <c:pt idx="6">
                  <c:v>666.633</c:v>
                </c:pt>
                <c:pt idx="7">
                  <c:v>636.591</c:v>
                </c:pt>
                <c:pt idx="8">
                  <c:v>613.045</c:v>
                </c:pt>
                <c:pt idx="9">
                  <c:v>594.4349999999994</c:v>
                </c:pt>
                <c:pt idx="10">
                  <c:v>578.797</c:v>
                </c:pt>
                <c:pt idx="11">
                  <c:v>565.1369999999994</c:v>
                </c:pt>
                <c:pt idx="12">
                  <c:v>554.8419999999992</c:v>
                </c:pt>
                <c:pt idx="13">
                  <c:v>545.4619999999992</c:v>
                </c:pt>
                <c:pt idx="14">
                  <c:v>537.948</c:v>
                </c:pt>
                <c:pt idx="15">
                  <c:v>531.261</c:v>
                </c:pt>
                <c:pt idx="16">
                  <c:v>525.092</c:v>
                </c:pt>
                <c:pt idx="17">
                  <c:v>519.174</c:v>
                </c:pt>
              </c:numCache>
            </c:numRef>
          </c:yVal>
          <c:smooth val="0"/>
        </c:ser>
        <c:ser>
          <c:idx val="4"/>
          <c:order val="4"/>
          <c:tx>
            <c:strRef>
              <c:f>'similar.csv'!$T$2</c:f>
              <c:strCache>
                <c:ptCount val="1"/>
                <c:pt idx="0">
                  <c:v>BalancedPools</c:v>
                </c:pt>
              </c:strCache>
            </c:strRef>
          </c:tx>
          <c:spPr>
            <a:ln>
              <a:solidFill>
                <a:schemeClr val="tx2"/>
              </a:solidFill>
            </a:ln>
          </c:spPr>
          <c:marker>
            <c:spPr>
              <a:solidFill>
                <a:schemeClr val="tx2"/>
              </a:solidFill>
              <a:ln>
                <a:solidFill>
                  <a:schemeClr val="tx2"/>
                </a:solidFill>
              </a:ln>
            </c:spPr>
          </c:marker>
          <c:xVal>
            <c:numRef>
              <c:f>'similar.csv'!$O$3:$O$20</c:f>
              <c:numCache>
                <c:formatCode>General</c:formatCode>
                <c:ptCount val="18"/>
                <c:pt idx="0">
                  <c:v>160.0</c:v>
                </c:pt>
                <c:pt idx="1">
                  <c:v>200.0</c:v>
                </c:pt>
                <c:pt idx="2">
                  <c:v>260.0</c:v>
                </c:pt>
                <c:pt idx="3">
                  <c:v>320.0</c:v>
                </c:pt>
                <c:pt idx="4">
                  <c:v>380.0</c:v>
                </c:pt>
                <c:pt idx="5">
                  <c:v>440.0</c:v>
                </c:pt>
                <c:pt idx="6">
                  <c:v>500.0</c:v>
                </c:pt>
                <c:pt idx="7">
                  <c:v>560.0</c:v>
                </c:pt>
                <c:pt idx="8">
                  <c:v>620.0</c:v>
                </c:pt>
                <c:pt idx="9">
                  <c:v>680.0</c:v>
                </c:pt>
                <c:pt idx="10">
                  <c:v>740.0</c:v>
                </c:pt>
                <c:pt idx="11">
                  <c:v>800.0</c:v>
                </c:pt>
                <c:pt idx="12">
                  <c:v>860.0</c:v>
                </c:pt>
                <c:pt idx="13">
                  <c:v>920.0</c:v>
                </c:pt>
                <c:pt idx="14">
                  <c:v>980.0</c:v>
                </c:pt>
                <c:pt idx="15">
                  <c:v>1040.0</c:v>
                </c:pt>
                <c:pt idx="16">
                  <c:v>1100.0</c:v>
                </c:pt>
                <c:pt idx="17">
                  <c:v>1160.0</c:v>
                </c:pt>
              </c:numCache>
            </c:numRef>
          </c:xVal>
          <c:yVal>
            <c:numRef>
              <c:f>'similar.csv'!$T$3:$T$20</c:f>
              <c:numCache>
                <c:formatCode>General</c:formatCode>
                <c:ptCount val="18"/>
                <c:pt idx="0">
                  <c:v>1087.63</c:v>
                </c:pt>
                <c:pt idx="1">
                  <c:v>890.264</c:v>
                </c:pt>
                <c:pt idx="2">
                  <c:v>712.263</c:v>
                </c:pt>
                <c:pt idx="3">
                  <c:v>612.003</c:v>
                </c:pt>
                <c:pt idx="4">
                  <c:v>541.776</c:v>
                </c:pt>
                <c:pt idx="5">
                  <c:v>499.685</c:v>
                </c:pt>
                <c:pt idx="6">
                  <c:v>478.746</c:v>
                </c:pt>
                <c:pt idx="7">
                  <c:v>452.393</c:v>
                </c:pt>
                <c:pt idx="8">
                  <c:v>458.737</c:v>
                </c:pt>
                <c:pt idx="9">
                  <c:v>431.227</c:v>
                </c:pt>
                <c:pt idx="10">
                  <c:v>410.687</c:v>
                </c:pt>
                <c:pt idx="11">
                  <c:v>399.673</c:v>
                </c:pt>
                <c:pt idx="12">
                  <c:v>392.082</c:v>
                </c:pt>
                <c:pt idx="13">
                  <c:v>381.4229999999994</c:v>
                </c:pt>
                <c:pt idx="14">
                  <c:v>391.582</c:v>
                </c:pt>
                <c:pt idx="15">
                  <c:v>367.573</c:v>
                </c:pt>
                <c:pt idx="16">
                  <c:v>361.315</c:v>
                </c:pt>
                <c:pt idx="17">
                  <c:v>374.383</c:v>
                </c:pt>
              </c:numCache>
            </c:numRef>
          </c:yVal>
          <c:smooth val="0"/>
        </c:ser>
        <c:dLbls>
          <c:showLegendKey val="0"/>
          <c:showVal val="0"/>
          <c:showCatName val="0"/>
          <c:showSerName val="0"/>
          <c:showPercent val="0"/>
          <c:showBubbleSize val="0"/>
        </c:dLbls>
        <c:axId val="2099122536"/>
        <c:axId val="2099130568"/>
      </c:scatterChart>
      <c:valAx>
        <c:axId val="2099122536"/>
        <c:scaling>
          <c:orientation val="minMax"/>
          <c:min val="150.0"/>
        </c:scaling>
        <c:delete val="0"/>
        <c:axPos val="b"/>
        <c:title>
          <c:tx>
            <c:rich>
              <a:bodyPr/>
              <a:lstStyle/>
              <a:p>
                <a:pPr>
                  <a:defRPr sz="1600"/>
                </a:pPr>
                <a:r>
                  <a:rPr lang="en-US" sz="1600"/>
                  <a:t>Number of map/reduce slots</a:t>
                </a:r>
              </a:p>
            </c:rich>
          </c:tx>
          <c:layout/>
          <c:overlay val="0"/>
        </c:title>
        <c:numFmt formatCode="General" sourceLinked="1"/>
        <c:majorTickMark val="out"/>
        <c:minorTickMark val="none"/>
        <c:tickLblPos val="nextTo"/>
        <c:txPr>
          <a:bodyPr/>
          <a:lstStyle/>
          <a:p>
            <a:pPr>
              <a:defRPr sz="1400"/>
            </a:pPr>
            <a:endParaRPr lang="en-US"/>
          </a:p>
        </c:txPr>
        <c:crossAx val="2099130568"/>
        <c:crosses val="autoZero"/>
        <c:crossBetween val="midCat"/>
      </c:valAx>
      <c:valAx>
        <c:axId val="2099130568"/>
        <c:scaling>
          <c:orientation val="minMax"/>
        </c:scaling>
        <c:delete val="0"/>
        <c:axPos val="l"/>
        <c:majorGridlines/>
        <c:title>
          <c:tx>
            <c:rich>
              <a:bodyPr/>
              <a:lstStyle/>
              <a:p>
                <a:pPr>
                  <a:defRPr sz="1600"/>
                </a:pPr>
                <a:r>
                  <a:rPr lang="en-US" sz="1600"/>
                  <a:t>Simulated Makespan (in 10^3 seconds)</a:t>
                </a:r>
              </a:p>
            </c:rich>
          </c:tx>
          <c:layout/>
          <c:overlay val="0"/>
        </c:title>
        <c:numFmt formatCode="General" sourceLinked="1"/>
        <c:majorTickMark val="out"/>
        <c:minorTickMark val="none"/>
        <c:tickLblPos val="nextTo"/>
        <c:txPr>
          <a:bodyPr/>
          <a:lstStyle/>
          <a:p>
            <a:pPr>
              <a:defRPr sz="1400"/>
            </a:pPr>
            <a:endParaRPr lang="en-US"/>
          </a:p>
        </c:txPr>
        <c:crossAx val="2099122536"/>
        <c:crosses val="autoZero"/>
        <c:crossBetween val="midCat"/>
      </c:val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Sheet1!$B$56</c:f>
              <c:strCache>
                <c:ptCount val="1"/>
                <c:pt idx="0">
                  <c:v>Predicted Min</c:v>
                </c:pt>
              </c:strCache>
            </c:strRef>
          </c:tx>
          <c:spPr>
            <a:solidFill>
              <a:srgbClr val="800000"/>
            </a:solidFill>
          </c:spPr>
          <c:invertIfNegative val="0"/>
          <c:cat>
            <c:strRef>
              <c:f>Sheet1!$A$57:$A$60</c:f>
              <c:strCache>
                <c:ptCount val="4"/>
                <c:pt idx="0">
                  <c:v>Twitter</c:v>
                </c:pt>
                <c:pt idx="1">
                  <c:v>Sort</c:v>
                </c:pt>
                <c:pt idx="2">
                  <c:v>WikiTrends</c:v>
                </c:pt>
                <c:pt idx="3">
                  <c:v>WordCount</c:v>
                </c:pt>
              </c:strCache>
            </c:strRef>
          </c:cat>
          <c:val>
            <c:numRef>
              <c:f>Sheet1!$B$57:$B$60</c:f>
              <c:numCache>
                <c:formatCode>General</c:formatCode>
                <c:ptCount val="4"/>
                <c:pt idx="0">
                  <c:v>258.0</c:v>
                </c:pt>
                <c:pt idx="1">
                  <c:v>188.0</c:v>
                </c:pt>
                <c:pt idx="2">
                  <c:v>527.0</c:v>
                </c:pt>
                <c:pt idx="3">
                  <c:v>495.0</c:v>
                </c:pt>
              </c:numCache>
            </c:numRef>
          </c:val>
        </c:ser>
        <c:ser>
          <c:idx val="1"/>
          <c:order val="1"/>
          <c:tx>
            <c:strRef>
              <c:f>Sheet1!$C$56</c:f>
              <c:strCache>
                <c:ptCount val="1"/>
                <c:pt idx="0">
                  <c:v>Measured</c:v>
                </c:pt>
              </c:strCache>
            </c:strRef>
          </c:tx>
          <c:spPr>
            <a:solidFill>
              <a:schemeClr val="tx2"/>
            </a:solidFill>
          </c:spPr>
          <c:invertIfNegative val="0"/>
          <c:cat>
            <c:strRef>
              <c:f>Sheet1!$A$57:$A$60</c:f>
              <c:strCache>
                <c:ptCount val="4"/>
                <c:pt idx="0">
                  <c:v>Twitter</c:v>
                </c:pt>
                <c:pt idx="1">
                  <c:v>Sort</c:v>
                </c:pt>
                <c:pt idx="2">
                  <c:v>WikiTrends</c:v>
                </c:pt>
                <c:pt idx="3">
                  <c:v>WordCount</c:v>
                </c:pt>
              </c:strCache>
            </c:strRef>
          </c:cat>
          <c:val>
            <c:numRef>
              <c:f>Sheet1!$C$57:$C$60</c:f>
              <c:numCache>
                <c:formatCode>General</c:formatCode>
                <c:ptCount val="4"/>
                <c:pt idx="0">
                  <c:v>323.0</c:v>
                </c:pt>
                <c:pt idx="1">
                  <c:v>257.0</c:v>
                </c:pt>
                <c:pt idx="2">
                  <c:v>648.0</c:v>
                </c:pt>
                <c:pt idx="3">
                  <c:v>526.0</c:v>
                </c:pt>
              </c:numCache>
            </c:numRef>
          </c:val>
        </c:ser>
        <c:ser>
          <c:idx val="2"/>
          <c:order val="2"/>
          <c:tx>
            <c:strRef>
              <c:f>Sheet1!$D$56</c:f>
              <c:strCache>
                <c:ptCount val="1"/>
                <c:pt idx="0">
                  <c:v>Predicted Max</c:v>
                </c:pt>
              </c:strCache>
            </c:strRef>
          </c:tx>
          <c:spPr>
            <a:solidFill>
              <a:schemeClr val="accent3"/>
            </a:solidFill>
          </c:spPr>
          <c:invertIfNegative val="0"/>
          <c:cat>
            <c:strRef>
              <c:f>Sheet1!$A$57:$A$60</c:f>
              <c:strCache>
                <c:ptCount val="4"/>
                <c:pt idx="0">
                  <c:v>Twitter</c:v>
                </c:pt>
                <c:pt idx="1">
                  <c:v>Sort</c:v>
                </c:pt>
                <c:pt idx="2">
                  <c:v>WikiTrends</c:v>
                </c:pt>
                <c:pt idx="3">
                  <c:v>WordCount</c:v>
                </c:pt>
              </c:strCache>
            </c:strRef>
          </c:cat>
          <c:val>
            <c:numRef>
              <c:f>Sheet1!$D$57:$D$60</c:f>
              <c:numCache>
                <c:formatCode>General</c:formatCode>
                <c:ptCount val="4"/>
                <c:pt idx="0">
                  <c:v>448.0</c:v>
                </c:pt>
                <c:pt idx="1">
                  <c:v>270.0</c:v>
                </c:pt>
                <c:pt idx="2">
                  <c:v>661.0</c:v>
                </c:pt>
                <c:pt idx="3">
                  <c:v>550.0</c:v>
                </c:pt>
              </c:numCache>
            </c:numRef>
          </c:val>
        </c:ser>
        <c:dLbls>
          <c:showLegendKey val="0"/>
          <c:showVal val="0"/>
          <c:showCatName val="0"/>
          <c:showSerName val="0"/>
          <c:showPercent val="0"/>
          <c:showBubbleSize val="0"/>
        </c:dLbls>
        <c:gapWidth val="150"/>
        <c:axId val="2080873208"/>
        <c:axId val="2080876216"/>
      </c:barChart>
      <c:catAx>
        <c:axId val="2080873208"/>
        <c:scaling>
          <c:orientation val="minMax"/>
        </c:scaling>
        <c:delete val="0"/>
        <c:axPos val="b"/>
        <c:majorTickMark val="out"/>
        <c:minorTickMark val="none"/>
        <c:tickLblPos val="nextTo"/>
        <c:txPr>
          <a:bodyPr/>
          <a:lstStyle/>
          <a:p>
            <a:pPr>
              <a:defRPr sz="1400"/>
            </a:pPr>
            <a:endParaRPr lang="en-US"/>
          </a:p>
        </c:txPr>
        <c:crossAx val="2080876216"/>
        <c:crosses val="autoZero"/>
        <c:auto val="1"/>
        <c:lblAlgn val="ctr"/>
        <c:lblOffset val="100"/>
        <c:noMultiLvlLbl val="0"/>
      </c:catAx>
      <c:valAx>
        <c:axId val="2080876216"/>
        <c:scaling>
          <c:orientation val="minMax"/>
        </c:scaling>
        <c:delete val="0"/>
        <c:axPos val="l"/>
        <c:majorGridlines/>
        <c:title>
          <c:tx>
            <c:rich>
              <a:bodyPr/>
              <a:lstStyle/>
              <a:p>
                <a:pPr>
                  <a:defRPr sz="1600"/>
                </a:pPr>
                <a:r>
                  <a:rPr lang="en-US" sz="1600"/>
                  <a:t>Job completion time (in seconds)</a:t>
                </a:r>
              </a:p>
            </c:rich>
          </c:tx>
          <c:layout/>
          <c:overlay val="0"/>
        </c:title>
        <c:numFmt formatCode="General" sourceLinked="1"/>
        <c:majorTickMark val="out"/>
        <c:minorTickMark val="none"/>
        <c:tickLblPos val="nextTo"/>
        <c:txPr>
          <a:bodyPr/>
          <a:lstStyle/>
          <a:p>
            <a:pPr>
              <a:defRPr sz="1400"/>
            </a:pPr>
            <a:endParaRPr lang="en-US"/>
          </a:p>
        </c:txPr>
        <c:crossAx val="2080873208"/>
        <c:crosses val="autoZero"/>
        <c:crossBetween val="between"/>
      </c:val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Sheet1!$O$48</c:f>
              <c:strCache>
                <c:ptCount val="1"/>
                <c:pt idx="0">
                  <c:v>Shuffle Avg</c:v>
                </c:pt>
              </c:strCache>
            </c:strRef>
          </c:tx>
          <c:spPr>
            <a:ln w="28575">
              <a:noFill/>
            </a:ln>
          </c:spPr>
          <c:marker>
            <c:spPr>
              <a:solidFill>
                <a:srgbClr val="1F497D"/>
              </a:solidFill>
            </c:spPr>
          </c:marker>
          <c:trendline>
            <c:spPr>
              <a:ln w="22225" cap="rnd" cmpd="sng" algn="ctr">
                <a:solidFill>
                  <a:srgbClr val="1F497D"/>
                </a:solidFill>
                <a:prstDash val="solid"/>
                <a:round/>
                <a:headEnd type="none" w="med" len="med"/>
                <a:tailEnd type="none" w="med" len="med"/>
              </a:ln>
            </c:spPr>
            <c:trendlineType val="linear"/>
            <c:dispRSqr val="0"/>
            <c:dispEq val="0"/>
          </c:trendline>
          <c:xVal>
            <c:numRef>
              <c:f>Sheet1!$N$49:$N$58</c:f>
              <c:numCache>
                <c:formatCode>General</c:formatCode>
                <c:ptCount val="10"/>
                <c:pt idx="0">
                  <c:v>4.375</c:v>
                </c:pt>
                <c:pt idx="1">
                  <c:v>8.75</c:v>
                </c:pt>
                <c:pt idx="2">
                  <c:v>13.125</c:v>
                </c:pt>
                <c:pt idx="3">
                  <c:v>17.5</c:v>
                </c:pt>
                <c:pt idx="4">
                  <c:v>21.875</c:v>
                </c:pt>
                <c:pt idx="5">
                  <c:v>26.25</c:v>
                </c:pt>
                <c:pt idx="6">
                  <c:v>30.625</c:v>
                </c:pt>
                <c:pt idx="7">
                  <c:v>35.0</c:v>
                </c:pt>
                <c:pt idx="8">
                  <c:v>39.375</c:v>
                </c:pt>
                <c:pt idx="9">
                  <c:v>43.75</c:v>
                </c:pt>
              </c:numCache>
            </c:numRef>
          </c:xVal>
          <c:yVal>
            <c:numRef>
              <c:f>Sheet1!$O$49:$O$58</c:f>
              <c:numCache>
                <c:formatCode>General</c:formatCode>
                <c:ptCount val="10"/>
                <c:pt idx="0">
                  <c:v>10.3865</c:v>
                </c:pt>
                <c:pt idx="1">
                  <c:v>13.379</c:v>
                </c:pt>
                <c:pt idx="2">
                  <c:v>15.5425</c:v>
                </c:pt>
                <c:pt idx="3">
                  <c:v>17.8015</c:v>
                </c:pt>
                <c:pt idx="4">
                  <c:v>20.979</c:v>
                </c:pt>
                <c:pt idx="5">
                  <c:v>23.9025</c:v>
                </c:pt>
                <c:pt idx="6">
                  <c:v>26.5895</c:v>
                </c:pt>
                <c:pt idx="7">
                  <c:v>29.5205</c:v>
                </c:pt>
                <c:pt idx="8">
                  <c:v>33.3675</c:v>
                </c:pt>
                <c:pt idx="9">
                  <c:v>36.859</c:v>
                </c:pt>
              </c:numCache>
            </c:numRef>
          </c:yVal>
          <c:smooth val="0"/>
        </c:ser>
        <c:ser>
          <c:idx val="1"/>
          <c:order val="1"/>
          <c:tx>
            <c:strRef>
              <c:f>Sheet1!$P$48</c:f>
              <c:strCache>
                <c:ptCount val="1"/>
                <c:pt idx="0">
                  <c:v>Shuffle Max</c:v>
                </c:pt>
              </c:strCache>
            </c:strRef>
          </c:tx>
          <c:spPr>
            <a:ln w="28575">
              <a:noFill/>
            </a:ln>
          </c:spPr>
          <c:marker>
            <c:spPr>
              <a:solidFill>
                <a:srgbClr val="800000"/>
              </a:solidFill>
            </c:spPr>
          </c:marker>
          <c:trendline>
            <c:spPr>
              <a:ln w="22225" cap="rnd" cmpd="sng" algn="ctr">
                <a:solidFill>
                  <a:srgbClr val="800000"/>
                </a:solidFill>
                <a:prstDash val="solid"/>
                <a:round/>
                <a:headEnd type="none" w="med" len="med"/>
                <a:tailEnd type="none" w="med" len="med"/>
              </a:ln>
            </c:spPr>
            <c:trendlineType val="linear"/>
            <c:dispRSqr val="0"/>
            <c:dispEq val="0"/>
          </c:trendline>
          <c:xVal>
            <c:numRef>
              <c:f>Sheet1!$N$49:$N$58</c:f>
              <c:numCache>
                <c:formatCode>General</c:formatCode>
                <c:ptCount val="10"/>
                <c:pt idx="0">
                  <c:v>4.375</c:v>
                </c:pt>
                <c:pt idx="1">
                  <c:v>8.75</c:v>
                </c:pt>
                <c:pt idx="2">
                  <c:v>13.125</c:v>
                </c:pt>
                <c:pt idx="3">
                  <c:v>17.5</c:v>
                </c:pt>
                <c:pt idx="4">
                  <c:v>21.875</c:v>
                </c:pt>
                <c:pt idx="5">
                  <c:v>26.25</c:v>
                </c:pt>
                <c:pt idx="6">
                  <c:v>30.625</c:v>
                </c:pt>
                <c:pt idx="7">
                  <c:v>35.0</c:v>
                </c:pt>
                <c:pt idx="8">
                  <c:v>39.375</c:v>
                </c:pt>
                <c:pt idx="9">
                  <c:v>43.75</c:v>
                </c:pt>
              </c:numCache>
            </c:numRef>
          </c:xVal>
          <c:yVal>
            <c:numRef>
              <c:f>Sheet1!$P$49:$P$58</c:f>
              <c:numCache>
                <c:formatCode>General</c:formatCode>
                <c:ptCount val="10"/>
                <c:pt idx="0">
                  <c:v>14.725</c:v>
                </c:pt>
                <c:pt idx="1">
                  <c:v>17.356</c:v>
                </c:pt>
                <c:pt idx="2">
                  <c:v>21.229</c:v>
                </c:pt>
                <c:pt idx="3">
                  <c:v>23.4295</c:v>
                </c:pt>
                <c:pt idx="4">
                  <c:v>25.953</c:v>
                </c:pt>
                <c:pt idx="5">
                  <c:v>30.371</c:v>
                </c:pt>
                <c:pt idx="6">
                  <c:v>32.472</c:v>
                </c:pt>
                <c:pt idx="7">
                  <c:v>36.5655</c:v>
                </c:pt>
                <c:pt idx="8">
                  <c:v>38.791</c:v>
                </c:pt>
                <c:pt idx="9">
                  <c:v>43.0735</c:v>
                </c:pt>
              </c:numCache>
            </c:numRef>
          </c:yVal>
          <c:smooth val="0"/>
        </c:ser>
        <c:ser>
          <c:idx val="2"/>
          <c:order val="2"/>
          <c:tx>
            <c:strRef>
              <c:f>Sheet1!$Q$48</c:f>
              <c:strCache>
                <c:ptCount val="1"/>
                <c:pt idx="0">
                  <c:v>Reduce Avg</c:v>
                </c:pt>
              </c:strCache>
            </c:strRef>
          </c:tx>
          <c:spPr>
            <a:ln w="28575">
              <a:noFill/>
            </a:ln>
          </c:spPr>
          <c:marker>
            <c:spPr>
              <a:solidFill>
                <a:schemeClr val="accent3">
                  <a:lumMod val="50000"/>
                </a:schemeClr>
              </a:solidFill>
            </c:spPr>
          </c:marker>
          <c:trendline>
            <c:spPr>
              <a:ln w="22225" cap="rnd" cmpd="sng" algn="ctr">
                <a:solidFill>
                  <a:schemeClr val="accent3">
                    <a:lumMod val="50000"/>
                  </a:schemeClr>
                </a:solidFill>
                <a:prstDash val="solid"/>
                <a:round/>
                <a:headEnd type="none" w="med" len="med"/>
                <a:tailEnd type="none" w="med" len="med"/>
              </a:ln>
            </c:spPr>
            <c:trendlineType val="linear"/>
            <c:dispRSqr val="0"/>
            <c:dispEq val="0"/>
          </c:trendline>
          <c:xVal>
            <c:numRef>
              <c:f>Sheet1!$N$49:$N$58</c:f>
              <c:numCache>
                <c:formatCode>General</c:formatCode>
                <c:ptCount val="10"/>
                <c:pt idx="0">
                  <c:v>4.375</c:v>
                </c:pt>
                <c:pt idx="1">
                  <c:v>8.75</c:v>
                </c:pt>
                <c:pt idx="2">
                  <c:v>13.125</c:v>
                </c:pt>
                <c:pt idx="3">
                  <c:v>17.5</c:v>
                </c:pt>
                <c:pt idx="4">
                  <c:v>21.875</c:v>
                </c:pt>
                <c:pt idx="5">
                  <c:v>26.25</c:v>
                </c:pt>
                <c:pt idx="6">
                  <c:v>30.625</c:v>
                </c:pt>
                <c:pt idx="7">
                  <c:v>35.0</c:v>
                </c:pt>
                <c:pt idx="8">
                  <c:v>39.375</c:v>
                </c:pt>
                <c:pt idx="9">
                  <c:v>43.75</c:v>
                </c:pt>
              </c:numCache>
            </c:numRef>
          </c:xVal>
          <c:yVal>
            <c:numRef>
              <c:f>Sheet1!$Q$49:$Q$58</c:f>
              <c:numCache>
                <c:formatCode>General</c:formatCode>
                <c:ptCount val="10"/>
                <c:pt idx="0">
                  <c:v>4.047</c:v>
                </c:pt>
                <c:pt idx="1">
                  <c:v>5.890499999999998</c:v>
                </c:pt>
                <c:pt idx="2">
                  <c:v>7.137499999999997</c:v>
                </c:pt>
                <c:pt idx="3">
                  <c:v>8.626</c:v>
                </c:pt>
                <c:pt idx="4">
                  <c:v>9.565</c:v>
                </c:pt>
                <c:pt idx="5">
                  <c:v>10.8095</c:v>
                </c:pt>
                <c:pt idx="6">
                  <c:v>11.483</c:v>
                </c:pt>
                <c:pt idx="7">
                  <c:v>12.0285</c:v>
                </c:pt>
                <c:pt idx="8">
                  <c:v>12.59</c:v>
                </c:pt>
                <c:pt idx="9">
                  <c:v>13.1725</c:v>
                </c:pt>
              </c:numCache>
            </c:numRef>
          </c:yVal>
          <c:smooth val="0"/>
        </c:ser>
        <c:ser>
          <c:idx val="3"/>
          <c:order val="3"/>
          <c:tx>
            <c:strRef>
              <c:f>Sheet1!$R$48</c:f>
              <c:strCache>
                <c:ptCount val="1"/>
                <c:pt idx="0">
                  <c:v>Reduce Max</c:v>
                </c:pt>
              </c:strCache>
            </c:strRef>
          </c:tx>
          <c:spPr>
            <a:ln w="28575">
              <a:noFill/>
            </a:ln>
          </c:spPr>
          <c:marker>
            <c:spPr>
              <a:solidFill>
                <a:schemeClr val="accent4">
                  <a:lumMod val="50000"/>
                </a:schemeClr>
              </a:solidFill>
            </c:spPr>
          </c:marker>
          <c:trendline>
            <c:spPr>
              <a:ln w="22225" cap="rnd" cmpd="sng" algn="ctr">
                <a:solidFill>
                  <a:schemeClr val="accent4">
                    <a:lumMod val="50000"/>
                  </a:schemeClr>
                </a:solidFill>
                <a:prstDash val="solid"/>
                <a:round/>
                <a:headEnd type="none" w="med" len="med"/>
                <a:tailEnd type="none" w="med" len="med"/>
              </a:ln>
            </c:spPr>
            <c:trendlineType val="linear"/>
            <c:dispRSqr val="0"/>
            <c:dispEq val="0"/>
          </c:trendline>
          <c:xVal>
            <c:numRef>
              <c:f>Sheet1!$N$49:$N$58</c:f>
              <c:numCache>
                <c:formatCode>General</c:formatCode>
                <c:ptCount val="10"/>
                <c:pt idx="0">
                  <c:v>4.375</c:v>
                </c:pt>
                <c:pt idx="1">
                  <c:v>8.75</c:v>
                </c:pt>
                <c:pt idx="2">
                  <c:v>13.125</c:v>
                </c:pt>
                <c:pt idx="3">
                  <c:v>17.5</c:v>
                </c:pt>
                <c:pt idx="4">
                  <c:v>21.875</c:v>
                </c:pt>
                <c:pt idx="5">
                  <c:v>26.25</c:v>
                </c:pt>
                <c:pt idx="6">
                  <c:v>30.625</c:v>
                </c:pt>
                <c:pt idx="7">
                  <c:v>35.0</c:v>
                </c:pt>
                <c:pt idx="8">
                  <c:v>39.375</c:v>
                </c:pt>
                <c:pt idx="9">
                  <c:v>43.75</c:v>
                </c:pt>
              </c:numCache>
            </c:numRef>
          </c:xVal>
          <c:yVal>
            <c:numRef>
              <c:f>Sheet1!$R$49:$R$58</c:f>
              <c:numCache>
                <c:formatCode>General</c:formatCode>
                <c:ptCount val="10"/>
                <c:pt idx="0">
                  <c:v>6.114499999999989</c:v>
                </c:pt>
                <c:pt idx="1">
                  <c:v>8.710999999999998</c:v>
                </c:pt>
                <c:pt idx="2">
                  <c:v>11.107</c:v>
                </c:pt>
                <c:pt idx="3">
                  <c:v>12.1755</c:v>
                </c:pt>
                <c:pt idx="4">
                  <c:v>13.232</c:v>
                </c:pt>
                <c:pt idx="5">
                  <c:v>16.0425</c:v>
                </c:pt>
                <c:pt idx="6">
                  <c:v>14.9665</c:v>
                </c:pt>
                <c:pt idx="7">
                  <c:v>14.994</c:v>
                </c:pt>
                <c:pt idx="8">
                  <c:v>15.9515</c:v>
                </c:pt>
                <c:pt idx="9">
                  <c:v>15.965</c:v>
                </c:pt>
              </c:numCache>
            </c:numRef>
          </c:yVal>
          <c:smooth val="0"/>
        </c:ser>
        <c:dLbls>
          <c:showLegendKey val="0"/>
          <c:showVal val="0"/>
          <c:showCatName val="0"/>
          <c:showSerName val="0"/>
          <c:showPercent val="0"/>
          <c:showBubbleSize val="0"/>
        </c:dLbls>
        <c:axId val="2081921480"/>
        <c:axId val="2069149912"/>
      </c:scatterChart>
      <c:valAx>
        <c:axId val="2081921480"/>
        <c:scaling>
          <c:orientation val="minMax"/>
        </c:scaling>
        <c:delete val="0"/>
        <c:axPos val="b"/>
        <c:title>
          <c:tx>
            <c:rich>
              <a:bodyPr/>
              <a:lstStyle/>
              <a:p>
                <a:pPr>
                  <a:defRPr sz="1600"/>
                </a:pPr>
                <a:r>
                  <a:rPr lang="en-US" sz="1600"/>
                  <a:t>Size of input dataset (in GB)</a:t>
                </a:r>
              </a:p>
            </c:rich>
          </c:tx>
          <c:layout/>
          <c:overlay val="0"/>
        </c:title>
        <c:numFmt formatCode="General" sourceLinked="1"/>
        <c:majorTickMark val="out"/>
        <c:minorTickMark val="none"/>
        <c:tickLblPos val="nextTo"/>
        <c:txPr>
          <a:bodyPr/>
          <a:lstStyle/>
          <a:p>
            <a:pPr>
              <a:defRPr sz="1400"/>
            </a:pPr>
            <a:endParaRPr lang="en-US"/>
          </a:p>
        </c:txPr>
        <c:crossAx val="2069149912"/>
        <c:crosses val="autoZero"/>
        <c:crossBetween val="midCat"/>
      </c:valAx>
      <c:valAx>
        <c:axId val="2069149912"/>
        <c:scaling>
          <c:orientation val="minMax"/>
        </c:scaling>
        <c:delete val="0"/>
        <c:axPos val="l"/>
        <c:majorGridlines/>
        <c:title>
          <c:tx>
            <c:rich>
              <a:bodyPr/>
              <a:lstStyle/>
              <a:p>
                <a:pPr>
                  <a:defRPr sz="1600"/>
                </a:pPr>
                <a:r>
                  <a:rPr lang="en-US" sz="1600"/>
                  <a:t>Duration (in seconds)</a:t>
                </a:r>
              </a:p>
            </c:rich>
          </c:tx>
          <c:layout/>
          <c:overlay val="0"/>
        </c:title>
        <c:numFmt formatCode="General" sourceLinked="1"/>
        <c:majorTickMark val="out"/>
        <c:minorTickMark val="none"/>
        <c:tickLblPos val="nextTo"/>
        <c:txPr>
          <a:bodyPr/>
          <a:lstStyle/>
          <a:p>
            <a:pPr>
              <a:defRPr sz="1400"/>
            </a:pPr>
            <a:endParaRPr lang="en-US"/>
          </a:p>
        </c:txPr>
        <c:crossAx val="2081921480"/>
        <c:crosses val="autoZero"/>
        <c:crossBetween val="midCat"/>
        <c:majorUnit val="10.0"/>
      </c:val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en-US" sz="2000"/>
              <a:t>Replenishable Resources</a:t>
            </a:r>
          </a:p>
        </c:rich>
      </c:tx>
      <c:layout>
        <c:manualLayout>
          <c:xMode val="edge"/>
          <c:yMode val="edge"/>
          <c:x val="0.27051990376203"/>
          <c:y val="0.0138888888888889"/>
        </c:manualLayout>
      </c:layout>
      <c:overlay val="0"/>
    </c:title>
    <c:autoTitleDeleted val="0"/>
    <c:plotArea>
      <c:layout/>
      <c:scatterChart>
        <c:scatterStyle val="lineMarker"/>
        <c:varyColors val="0"/>
        <c:ser>
          <c:idx val="2"/>
          <c:order val="2"/>
          <c:tx>
            <c:strRef>
              <c:f>'rep.csv'!$D$1</c:f>
              <c:strCache>
                <c:ptCount val="1"/>
                <c:pt idx="0">
                  <c:v>Lower Bound</c:v>
                </c:pt>
              </c:strCache>
            </c:strRef>
          </c:tx>
          <c:spPr>
            <a:ln w="28575">
              <a:noFill/>
            </a:ln>
          </c:spPr>
          <c:marker>
            <c:spPr>
              <a:solidFill>
                <a:srgbClr val="800000"/>
              </a:solidFill>
              <a:ln>
                <a:noFill/>
              </a:ln>
            </c:spPr>
          </c:marker>
          <c:xVal>
            <c:numRef>
              <c:f>'rep.csv'!$A$2:$A$31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'rep.csv'!$D$2:$D$31</c:f>
              <c:numCache>
                <c:formatCode>General</c:formatCode>
                <c:ptCount val="30"/>
                <c:pt idx="0">
                  <c:v>1334.993</c:v>
                </c:pt>
                <c:pt idx="1">
                  <c:v>1338.752</c:v>
                </c:pt>
                <c:pt idx="2">
                  <c:v>1339.085</c:v>
                </c:pt>
                <c:pt idx="3">
                  <c:v>1341.131</c:v>
                </c:pt>
                <c:pt idx="4">
                  <c:v>1341.464</c:v>
                </c:pt>
                <c:pt idx="5">
                  <c:v>1341.797</c:v>
                </c:pt>
                <c:pt idx="6">
                  <c:v>1342.13</c:v>
                </c:pt>
                <c:pt idx="7">
                  <c:v>1344.176</c:v>
                </c:pt>
                <c:pt idx="8">
                  <c:v>1344.509</c:v>
                </c:pt>
                <c:pt idx="9">
                  <c:v>1346.555</c:v>
                </c:pt>
                <c:pt idx="10">
                  <c:v>1345.175</c:v>
                </c:pt>
                <c:pt idx="11">
                  <c:v>1347.221</c:v>
                </c:pt>
                <c:pt idx="12">
                  <c:v>1347.554</c:v>
                </c:pt>
                <c:pt idx="13">
                  <c:v>1349.6</c:v>
                </c:pt>
                <c:pt idx="14">
                  <c:v>1349.933</c:v>
                </c:pt>
                <c:pt idx="15">
                  <c:v>1350.266</c:v>
                </c:pt>
                <c:pt idx="16">
                  <c:v>1350.599</c:v>
                </c:pt>
                <c:pt idx="17">
                  <c:v>1352.645</c:v>
                </c:pt>
                <c:pt idx="18">
                  <c:v>1352.978</c:v>
                </c:pt>
                <c:pt idx="19">
                  <c:v>1355.024</c:v>
                </c:pt>
                <c:pt idx="20">
                  <c:v>1353.645</c:v>
                </c:pt>
                <c:pt idx="21">
                  <c:v>1355.69</c:v>
                </c:pt>
                <c:pt idx="22">
                  <c:v>1356.024</c:v>
                </c:pt>
                <c:pt idx="23">
                  <c:v>1358.069</c:v>
                </c:pt>
                <c:pt idx="24">
                  <c:v>1397.794</c:v>
                </c:pt>
                <c:pt idx="25">
                  <c:v>1447.794</c:v>
                </c:pt>
                <c:pt idx="26">
                  <c:v>1469.215</c:v>
                </c:pt>
                <c:pt idx="27">
                  <c:v>1519.215</c:v>
                </c:pt>
                <c:pt idx="28">
                  <c:v>1569.215</c:v>
                </c:pt>
                <c:pt idx="29">
                  <c:v>1619.215</c:v>
                </c:pt>
              </c:numCache>
            </c:numRef>
          </c:yVal>
          <c:smooth val="0"/>
        </c:ser>
        <c:ser>
          <c:idx val="3"/>
          <c:order val="3"/>
          <c:tx>
            <c:strRef>
              <c:f>'rep.csv'!$E$1</c:f>
              <c:strCache>
                <c:ptCount val="1"/>
                <c:pt idx="0">
                  <c:v>Measured</c:v>
                </c:pt>
              </c:strCache>
            </c:strRef>
          </c:tx>
          <c:spPr>
            <a:ln w="28575">
              <a:noFill/>
            </a:ln>
          </c:spPr>
          <c:marker>
            <c:spPr>
              <a:solidFill>
                <a:schemeClr val="tx2"/>
              </a:solidFill>
              <a:ln>
                <a:noFill/>
              </a:ln>
            </c:spPr>
          </c:marker>
          <c:xVal>
            <c:numRef>
              <c:f>'rep.csv'!$A$2:$A$31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'rep.csv'!$E$2:$E$31</c:f>
              <c:numCache>
                <c:formatCode>General</c:formatCode>
                <c:ptCount val="30"/>
                <c:pt idx="0">
                  <c:v>1402.171275</c:v>
                </c:pt>
                <c:pt idx="1">
                  <c:v>1405.929725</c:v>
                </c:pt>
                <c:pt idx="2">
                  <c:v>1406.262875</c:v>
                </c:pt>
                <c:pt idx="3">
                  <c:v>1408.308675</c:v>
                </c:pt>
                <c:pt idx="4">
                  <c:v>1408.641825</c:v>
                </c:pt>
                <c:pt idx="5">
                  <c:v>1408.974975</c:v>
                </c:pt>
                <c:pt idx="6">
                  <c:v>1409.308125</c:v>
                </c:pt>
                <c:pt idx="7">
                  <c:v>1411.353925</c:v>
                </c:pt>
                <c:pt idx="8">
                  <c:v>1411.687075</c:v>
                </c:pt>
                <c:pt idx="9">
                  <c:v>1413.732875</c:v>
                </c:pt>
                <c:pt idx="10">
                  <c:v>1412.353375</c:v>
                </c:pt>
                <c:pt idx="11">
                  <c:v>1414.399175</c:v>
                </c:pt>
                <c:pt idx="12">
                  <c:v>1414.732325</c:v>
                </c:pt>
                <c:pt idx="13">
                  <c:v>1416.778125</c:v>
                </c:pt>
                <c:pt idx="14">
                  <c:v>1417.111275</c:v>
                </c:pt>
                <c:pt idx="15">
                  <c:v>1417.444425</c:v>
                </c:pt>
                <c:pt idx="16">
                  <c:v>1417.777575</c:v>
                </c:pt>
                <c:pt idx="17">
                  <c:v>1419.823375</c:v>
                </c:pt>
                <c:pt idx="18">
                  <c:v>1420.156525</c:v>
                </c:pt>
                <c:pt idx="19">
                  <c:v>1422.202325</c:v>
                </c:pt>
                <c:pt idx="20">
                  <c:v>1420.822825</c:v>
                </c:pt>
                <c:pt idx="21">
                  <c:v>1422.868625</c:v>
                </c:pt>
                <c:pt idx="22">
                  <c:v>1423.201775</c:v>
                </c:pt>
                <c:pt idx="23">
                  <c:v>1425.247575</c:v>
                </c:pt>
                <c:pt idx="24">
                  <c:v>1464.439365</c:v>
                </c:pt>
                <c:pt idx="25">
                  <c:v>1525.835875</c:v>
                </c:pt>
                <c:pt idx="26">
                  <c:v>1532.967375</c:v>
                </c:pt>
                <c:pt idx="27">
                  <c:v>1597.256875</c:v>
                </c:pt>
                <c:pt idx="28">
                  <c:v>1647.256875</c:v>
                </c:pt>
                <c:pt idx="29">
                  <c:v>1697.256875</c:v>
                </c:pt>
              </c:numCache>
            </c:numRef>
          </c:yVal>
          <c:smooth val="0"/>
        </c:ser>
        <c:ser>
          <c:idx val="4"/>
          <c:order val="4"/>
          <c:tx>
            <c:strRef>
              <c:f>'rep.csv'!$F$1</c:f>
              <c:strCache>
                <c:ptCount val="1"/>
                <c:pt idx="0">
                  <c:v>Upper Bound</c:v>
                </c:pt>
              </c:strCache>
            </c:strRef>
          </c:tx>
          <c:spPr>
            <a:ln w="28575">
              <a:noFill/>
            </a:ln>
          </c:spPr>
          <c:marker>
            <c:spPr>
              <a:solidFill>
                <a:schemeClr val="accent3">
                  <a:lumMod val="50000"/>
                </a:schemeClr>
              </a:solidFill>
              <a:ln>
                <a:noFill/>
              </a:ln>
            </c:spPr>
          </c:marker>
          <c:xVal>
            <c:numRef>
              <c:f>'rep.csv'!$A$2:$A$31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'rep.csv'!$F$2:$F$31</c:f>
              <c:numCache>
                <c:formatCode>General</c:formatCode>
                <c:ptCount val="30"/>
                <c:pt idx="0">
                  <c:v>1469.349</c:v>
                </c:pt>
                <c:pt idx="1">
                  <c:v>1473.108</c:v>
                </c:pt>
                <c:pt idx="2">
                  <c:v>1473.441</c:v>
                </c:pt>
                <c:pt idx="3">
                  <c:v>1475.487</c:v>
                </c:pt>
                <c:pt idx="4">
                  <c:v>1475.82</c:v>
                </c:pt>
                <c:pt idx="5">
                  <c:v>1476.153</c:v>
                </c:pt>
                <c:pt idx="6">
                  <c:v>1476.486</c:v>
                </c:pt>
                <c:pt idx="7">
                  <c:v>1478.532</c:v>
                </c:pt>
                <c:pt idx="8">
                  <c:v>1478.865</c:v>
                </c:pt>
                <c:pt idx="9">
                  <c:v>1480.911</c:v>
                </c:pt>
                <c:pt idx="10">
                  <c:v>1479.532</c:v>
                </c:pt>
                <c:pt idx="11">
                  <c:v>1481.577</c:v>
                </c:pt>
                <c:pt idx="12">
                  <c:v>1481.911</c:v>
                </c:pt>
                <c:pt idx="13">
                  <c:v>1483.956</c:v>
                </c:pt>
                <c:pt idx="14">
                  <c:v>1484.289</c:v>
                </c:pt>
                <c:pt idx="15">
                  <c:v>1484.623</c:v>
                </c:pt>
                <c:pt idx="16">
                  <c:v>1484.956</c:v>
                </c:pt>
                <c:pt idx="17">
                  <c:v>1487.002</c:v>
                </c:pt>
                <c:pt idx="18">
                  <c:v>1487.335</c:v>
                </c:pt>
                <c:pt idx="19">
                  <c:v>1489.381</c:v>
                </c:pt>
                <c:pt idx="20">
                  <c:v>1488.001</c:v>
                </c:pt>
                <c:pt idx="21">
                  <c:v>1490.047</c:v>
                </c:pt>
                <c:pt idx="22">
                  <c:v>1490.38</c:v>
                </c:pt>
                <c:pt idx="23">
                  <c:v>1492.426</c:v>
                </c:pt>
                <c:pt idx="24">
                  <c:v>1531.085</c:v>
                </c:pt>
                <c:pt idx="25">
                  <c:v>1603.878</c:v>
                </c:pt>
                <c:pt idx="26">
                  <c:v>1596.72</c:v>
                </c:pt>
                <c:pt idx="27">
                  <c:v>1675.299</c:v>
                </c:pt>
                <c:pt idx="28">
                  <c:v>1725.299</c:v>
                </c:pt>
                <c:pt idx="29">
                  <c:v>1775.299</c:v>
                </c:pt>
              </c:numCache>
            </c:numRef>
          </c:yVal>
          <c:smooth val="0"/>
        </c:ser>
        <c:dLbls>
          <c:showLegendKey val="0"/>
          <c:showVal val="0"/>
          <c:showCatName val="0"/>
          <c:showSerName val="0"/>
          <c:showPercent val="0"/>
          <c:showBubbleSize val="0"/>
        </c:dLbls>
        <c:axId val="2082027608"/>
        <c:axId val="2082033352"/>
      </c:scatterChart>
      <c:scatterChart>
        <c:scatterStyle val="smoothMarker"/>
        <c:varyColors val="0"/>
        <c:ser>
          <c:idx val="0"/>
          <c:order val="0"/>
          <c:tx>
            <c:strRef>
              <c:f>'rep.csv'!$B$1</c:f>
              <c:strCache>
                <c:ptCount val="1"/>
                <c:pt idx="0">
                  <c:v>Lower Bound w/o failures</c:v>
                </c:pt>
              </c:strCache>
            </c:strRef>
          </c:tx>
          <c:spPr>
            <a:ln w="38100" cap="rnd" cmpd="sng" algn="ctr">
              <a:solidFill>
                <a:srgbClr val="800000"/>
              </a:solidFill>
              <a:prstDash val="solid"/>
              <a:round/>
              <a:headEnd type="none" w="med" len="med"/>
              <a:tailEnd type="none" w="med" len="med"/>
            </a:ln>
          </c:spPr>
          <c:marker>
            <c:symbol val="none"/>
          </c:marker>
          <c:xVal>
            <c:numRef>
              <c:f>'rep.csv'!$A$2:$A$31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'rep.csv'!$B$2:$B$31</c:f>
              <c:numCache>
                <c:formatCode>General</c:formatCode>
                <c:ptCount val="30"/>
                <c:pt idx="0">
                  <c:v>1276.0</c:v>
                </c:pt>
                <c:pt idx="1">
                  <c:v>1276.0</c:v>
                </c:pt>
                <c:pt idx="2">
                  <c:v>1276.0</c:v>
                </c:pt>
                <c:pt idx="3">
                  <c:v>1276.0</c:v>
                </c:pt>
                <c:pt idx="4">
                  <c:v>1276.0</c:v>
                </c:pt>
                <c:pt idx="5">
                  <c:v>1276.0</c:v>
                </c:pt>
                <c:pt idx="6">
                  <c:v>1276.0</c:v>
                </c:pt>
                <c:pt idx="7">
                  <c:v>1276.0</c:v>
                </c:pt>
                <c:pt idx="8">
                  <c:v>1276.0</c:v>
                </c:pt>
                <c:pt idx="9">
                  <c:v>1276.0</c:v>
                </c:pt>
                <c:pt idx="10">
                  <c:v>1276.0</c:v>
                </c:pt>
                <c:pt idx="11">
                  <c:v>1276.0</c:v>
                </c:pt>
                <c:pt idx="12">
                  <c:v>1276.0</c:v>
                </c:pt>
                <c:pt idx="13">
                  <c:v>1276.0</c:v>
                </c:pt>
                <c:pt idx="14">
                  <c:v>1276.0</c:v>
                </c:pt>
                <c:pt idx="15">
                  <c:v>1276.0</c:v>
                </c:pt>
                <c:pt idx="16">
                  <c:v>1276.0</c:v>
                </c:pt>
                <c:pt idx="17">
                  <c:v>1276.0</c:v>
                </c:pt>
                <c:pt idx="18">
                  <c:v>1276.0</c:v>
                </c:pt>
                <c:pt idx="19">
                  <c:v>1276.0</c:v>
                </c:pt>
                <c:pt idx="20">
                  <c:v>1276.0</c:v>
                </c:pt>
                <c:pt idx="21">
                  <c:v>1276.0</c:v>
                </c:pt>
                <c:pt idx="22">
                  <c:v>1276.0</c:v>
                </c:pt>
                <c:pt idx="23">
                  <c:v>1276.0</c:v>
                </c:pt>
                <c:pt idx="24">
                  <c:v>1276.0</c:v>
                </c:pt>
                <c:pt idx="25">
                  <c:v>1276.0</c:v>
                </c:pt>
                <c:pt idx="26">
                  <c:v>1276.0</c:v>
                </c:pt>
                <c:pt idx="27">
                  <c:v>1276.0</c:v>
                </c:pt>
                <c:pt idx="28">
                  <c:v>1276.0</c:v>
                </c:pt>
                <c:pt idx="29">
                  <c:v>1276.0</c:v>
                </c:pt>
              </c:numCache>
            </c:numRef>
          </c:yVal>
          <c:smooth val="1"/>
        </c:ser>
        <c:ser>
          <c:idx val="1"/>
          <c:order val="1"/>
          <c:tx>
            <c:strRef>
              <c:f>'rep.csv'!$C$1</c:f>
              <c:strCache>
                <c:ptCount val="1"/>
                <c:pt idx="0">
                  <c:v>Upper Bound w/o failures</c:v>
                </c:pt>
              </c:strCache>
            </c:strRef>
          </c:tx>
          <c:spPr>
            <a:ln w="38100" cap="rnd" cmpd="sng" algn="ctr">
              <a:solidFill>
                <a:srgbClr val="9BBB59">
                  <a:lumMod val="50000"/>
                </a:srgbClr>
              </a:solidFill>
              <a:prstDash val="solid"/>
              <a:round/>
              <a:headEnd type="none" w="med" len="med"/>
              <a:tailEnd type="none" w="med" len="med"/>
            </a:ln>
          </c:spPr>
          <c:marker>
            <c:symbol val="none"/>
          </c:marker>
          <c:xVal>
            <c:numRef>
              <c:f>'rep.csv'!$A$2:$A$31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'rep.csv'!$C$2:$C$31</c:f>
              <c:numCache>
                <c:formatCode>General</c:formatCode>
                <c:ptCount val="30"/>
                <c:pt idx="0">
                  <c:v>1411.0</c:v>
                </c:pt>
                <c:pt idx="1">
                  <c:v>1411.0</c:v>
                </c:pt>
                <c:pt idx="2">
                  <c:v>1411.0</c:v>
                </c:pt>
                <c:pt idx="3">
                  <c:v>1411.0</c:v>
                </c:pt>
                <c:pt idx="4">
                  <c:v>1411.0</c:v>
                </c:pt>
                <c:pt idx="5">
                  <c:v>1411.0</c:v>
                </c:pt>
                <c:pt idx="6">
                  <c:v>1411.0</c:v>
                </c:pt>
                <c:pt idx="7">
                  <c:v>1411.0</c:v>
                </c:pt>
                <c:pt idx="8">
                  <c:v>1411.0</c:v>
                </c:pt>
                <c:pt idx="9">
                  <c:v>1411.0</c:v>
                </c:pt>
                <c:pt idx="10">
                  <c:v>1411.0</c:v>
                </c:pt>
                <c:pt idx="11">
                  <c:v>1411.0</c:v>
                </c:pt>
                <c:pt idx="12">
                  <c:v>1411.0</c:v>
                </c:pt>
                <c:pt idx="13">
                  <c:v>1411.0</c:v>
                </c:pt>
                <c:pt idx="14">
                  <c:v>1411.0</c:v>
                </c:pt>
                <c:pt idx="15">
                  <c:v>1411.0</c:v>
                </c:pt>
                <c:pt idx="16">
                  <c:v>1411.0</c:v>
                </c:pt>
                <c:pt idx="17">
                  <c:v>1411.0</c:v>
                </c:pt>
                <c:pt idx="18">
                  <c:v>1411.0</c:v>
                </c:pt>
                <c:pt idx="19">
                  <c:v>1411.0</c:v>
                </c:pt>
                <c:pt idx="20">
                  <c:v>1411.0</c:v>
                </c:pt>
                <c:pt idx="21">
                  <c:v>1411.0</c:v>
                </c:pt>
                <c:pt idx="22">
                  <c:v>1411.0</c:v>
                </c:pt>
                <c:pt idx="23">
                  <c:v>1411.0</c:v>
                </c:pt>
                <c:pt idx="24">
                  <c:v>1411.0</c:v>
                </c:pt>
                <c:pt idx="25">
                  <c:v>1411.0</c:v>
                </c:pt>
                <c:pt idx="26">
                  <c:v>1411.0</c:v>
                </c:pt>
                <c:pt idx="27">
                  <c:v>1411.0</c:v>
                </c:pt>
                <c:pt idx="28">
                  <c:v>1411.0</c:v>
                </c:pt>
                <c:pt idx="29">
                  <c:v>1411.0</c:v>
                </c:pt>
              </c:numCache>
            </c:numRef>
          </c:yVal>
          <c:smooth val="1"/>
        </c:ser>
        <c:dLbls>
          <c:showLegendKey val="0"/>
          <c:showVal val="0"/>
          <c:showCatName val="0"/>
          <c:showSerName val="0"/>
          <c:showPercent val="0"/>
          <c:showBubbleSize val="0"/>
        </c:dLbls>
        <c:axId val="2082027608"/>
        <c:axId val="2082033352"/>
      </c:scatterChart>
      <c:valAx>
        <c:axId val="2082027608"/>
        <c:scaling>
          <c:orientation val="minMax"/>
          <c:max val="1500.0"/>
        </c:scaling>
        <c:delete val="0"/>
        <c:axPos val="b"/>
        <c:title>
          <c:tx>
            <c:rich>
              <a:bodyPr/>
              <a:lstStyle/>
              <a:p>
                <a:pPr>
                  <a:defRPr sz="1600"/>
                </a:pPr>
                <a:r>
                  <a:rPr lang="en-US" sz="1600"/>
                  <a:t>Time of failure (in seconds)</a:t>
                </a:r>
              </a:p>
            </c:rich>
          </c:tx>
          <c:layout/>
          <c:overlay val="0"/>
        </c:title>
        <c:numFmt formatCode="General" sourceLinked="1"/>
        <c:majorTickMark val="out"/>
        <c:minorTickMark val="none"/>
        <c:tickLblPos val="nextTo"/>
        <c:txPr>
          <a:bodyPr/>
          <a:lstStyle/>
          <a:p>
            <a:pPr>
              <a:defRPr sz="1400"/>
            </a:pPr>
            <a:endParaRPr lang="en-US"/>
          </a:p>
        </c:txPr>
        <c:crossAx val="2082033352"/>
        <c:crosses val="autoZero"/>
        <c:crossBetween val="midCat"/>
      </c:valAx>
      <c:valAx>
        <c:axId val="2082033352"/>
        <c:scaling>
          <c:orientation val="minMax"/>
          <c:min val="1200.0"/>
        </c:scaling>
        <c:delete val="0"/>
        <c:axPos val="l"/>
        <c:majorGridlines/>
        <c:title>
          <c:tx>
            <c:rich>
              <a:bodyPr/>
              <a:lstStyle/>
              <a:p>
                <a:pPr>
                  <a:defRPr sz="1600"/>
                </a:pPr>
                <a:r>
                  <a:rPr lang="en-US" sz="1600"/>
                  <a:t>Job completion time (in seconds)</a:t>
                </a:r>
              </a:p>
            </c:rich>
          </c:tx>
          <c:layout/>
          <c:overlay val="0"/>
        </c:title>
        <c:numFmt formatCode="General" sourceLinked="1"/>
        <c:majorTickMark val="out"/>
        <c:minorTickMark val="none"/>
        <c:tickLblPos val="nextTo"/>
        <c:txPr>
          <a:bodyPr/>
          <a:lstStyle/>
          <a:p>
            <a:pPr>
              <a:defRPr sz="1400"/>
            </a:pPr>
            <a:endParaRPr lang="en-US"/>
          </a:p>
        </c:txPr>
        <c:crossAx val="2082027608"/>
        <c:crosses val="autoZero"/>
        <c:crossBetween val="midCat"/>
      </c:valAx>
    </c:plotArea>
    <c:legend>
      <c:legendPos val="b"/>
      <c:layout/>
      <c:overlay val="0"/>
      <c:txPr>
        <a:bodyPr/>
        <a:lstStyle/>
        <a:p>
          <a:pPr>
            <a:defRPr sz="1200"/>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en-US" sz="2000"/>
              <a:t>Non-replenishable Resources</a:t>
            </a:r>
          </a:p>
        </c:rich>
      </c:tx>
      <c:layout>
        <c:manualLayout>
          <c:xMode val="edge"/>
          <c:yMode val="edge"/>
          <c:x val="0.20326334208224"/>
          <c:y val="0.0138888888888889"/>
        </c:manualLayout>
      </c:layout>
      <c:overlay val="0"/>
    </c:title>
    <c:autoTitleDeleted val="0"/>
    <c:plotArea>
      <c:layout/>
      <c:scatterChart>
        <c:scatterStyle val="lineMarker"/>
        <c:varyColors val="0"/>
        <c:ser>
          <c:idx val="2"/>
          <c:order val="2"/>
          <c:tx>
            <c:strRef>
              <c:f>'rep.csv'!$K$1</c:f>
              <c:strCache>
                <c:ptCount val="1"/>
                <c:pt idx="0">
                  <c:v>Lower Bound</c:v>
                </c:pt>
              </c:strCache>
            </c:strRef>
          </c:tx>
          <c:spPr>
            <a:ln w="28575">
              <a:noFill/>
            </a:ln>
          </c:spPr>
          <c:marker>
            <c:spPr>
              <a:solidFill>
                <a:srgbClr val="800000"/>
              </a:solidFill>
              <a:ln>
                <a:noFill/>
              </a:ln>
            </c:spPr>
          </c:marker>
          <c:xVal>
            <c:numRef>
              <c:f>'rep.csv'!$H$2:$H$31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'rep.csv'!$K$2:$K$31</c:f>
              <c:numCache>
                <c:formatCode>General</c:formatCode>
                <c:ptCount val="30"/>
                <c:pt idx="0">
                  <c:v>1356.009</c:v>
                </c:pt>
                <c:pt idx="1">
                  <c:v>1358.984</c:v>
                </c:pt>
                <c:pt idx="2">
                  <c:v>1358.475</c:v>
                </c:pt>
                <c:pt idx="3">
                  <c:v>1359.708</c:v>
                </c:pt>
                <c:pt idx="4">
                  <c:v>1359.2</c:v>
                </c:pt>
                <c:pt idx="5">
                  <c:v>1358.691</c:v>
                </c:pt>
                <c:pt idx="6">
                  <c:v>1358.182</c:v>
                </c:pt>
                <c:pt idx="7">
                  <c:v>1359.415</c:v>
                </c:pt>
                <c:pt idx="8">
                  <c:v>1358.907</c:v>
                </c:pt>
                <c:pt idx="9">
                  <c:v>1360.14</c:v>
                </c:pt>
                <c:pt idx="10">
                  <c:v>1357.889</c:v>
                </c:pt>
                <c:pt idx="11">
                  <c:v>1359.122</c:v>
                </c:pt>
                <c:pt idx="12">
                  <c:v>1358.614</c:v>
                </c:pt>
                <c:pt idx="13">
                  <c:v>1359.847</c:v>
                </c:pt>
                <c:pt idx="14">
                  <c:v>1359.338</c:v>
                </c:pt>
                <c:pt idx="15">
                  <c:v>1358.83</c:v>
                </c:pt>
                <c:pt idx="16">
                  <c:v>1358.321</c:v>
                </c:pt>
                <c:pt idx="17">
                  <c:v>1359.554</c:v>
                </c:pt>
                <c:pt idx="18">
                  <c:v>1359.045</c:v>
                </c:pt>
                <c:pt idx="19">
                  <c:v>1360.278</c:v>
                </c:pt>
                <c:pt idx="20">
                  <c:v>1358.028</c:v>
                </c:pt>
                <c:pt idx="21">
                  <c:v>1359.261</c:v>
                </c:pt>
                <c:pt idx="22">
                  <c:v>1358.752</c:v>
                </c:pt>
                <c:pt idx="23">
                  <c:v>1359.985</c:v>
                </c:pt>
                <c:pt idx="24">
                  <c:v>1397.794</c:v>
                </c:pt>
                <c:pt idx="25">
                  <c:v>1447.794</c:v>
                </c:pt>
                <c:pt idx="26">
                  <c:v>1469.215</c:v>
                </c:pt>
                <c:pt idx="27">
                  <c:v>1519.215</c:v>
                </c:pt>
                <c:pt idx="28">
                  <c:v>1569.215</c:v>
                </c:pt>
                <c:pt idx="29">
                  <c:v>1619.215</c:v>
                </c:pt>
              </c:numCache>
            </c:numRef>
          </c:yVal>
          <c:smooth val="0"/>
        </c:ser>
        <c:ser>
          <c:idx val="3"/>
          <c:order val="3"/>
          <c:tx>
            <c:strRef>
              <c:f>'rep.csv'!$L$1</c:f>
              <c:strCache>
                <c:ptCount val="1"/>
                <c:pt idx="0">
                  <c:v>Measured</c:v>
                </c:pt>
              </c:strCache>
            </c:strRef>
          </c:tx>
          <c:spPr>
            <a:ln w="28575">
              <a:noFill/>
            </a:ln>
          </c:spPr>
          <c:marker>
            <c:spPr>
              <a:solidFill>
                <a:srgbClr val="1F497D"/>
              </a:solidFill>
              <a:ln>
                <a:noFill/>
              </a:ln>
            </c:spPr>
          </c:marker>
          <c:xVal>
            <c:numRef>
              <c:f>'rep.csv'!$H$2:$H$31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'rep.csv'!$L$2:$L$31</c:f>
              <c:numCache>
                <c:formatCode>General</c:formatCode>
                <c:ptCount val="30"/>
                <c:pt idx="0">
                  <c:v>1437.462508</c:v>
                </c:pt>
                <c:pt idx="1">
                  <c:v>1440.437203</c:v>
                </c:pt>
                <c:pt idx="2">
                  <c:v>1439.928542</c:v>
                </c:pt>
                <c:pt idx="3">
                  <c:v>1441.161559</c:v>
                </c:pt>
                <c:pt idx="4">
                  <c:v>1440.652898</c:v>
                </c:pt>
                <c:pt idx="5">
                  <c:v>1440.144237</c:v>
                </c:pt>
                <c:pt idx="6">
                  <c:v>1439.635576</c:v>
                </c:pt>
                <c:pt idx="7">
                  <c:v>1440.868593</c:v>
                </c:pt>
                <c:pt idx="8">
                  <c:v>1440.359932</c:v>
                </c:pt>
                <c:pt idx="9">
                  <c:v>1441.592949</c:v>
                </c:pt>
                <c:pt idx="10">
                  <c:v>1439.34261</c:v>
                </c:pt>
                <c:pt idx="11">
                  <c:v>1440.575627</c:v>
                </c:pt>
                <c:pt idx="12">
                  <c:v>1440.066966</c:v>
                </c:pt>
                <c:pt idx="13">
                  <c:v>1441.299983</c:v>
                </c:pt>
                <c:pt idx="14">
                  <c:v>1440.791322</c:v>
                </c:pt>
                <c:pt idx="15">
                  <c:v>1440.282661</c:v>
                </c:pt>
                <c:pt idx="16">
                  <c:v>1439.774</c:v>
                </c:pt>
                <c:pt idx="17">
                  <c:v>1441.007017</c:v>
                </c:pt>
                <c:pt idx="18">
                  <c:v>1440.498356</c:v>
                </c:pt>
                <c:pt idx="19">
                  <c:v>1441.731373</c:v>
                </c:pt>
                <c:pt idx="20">
                  <c:v>1439.481034</c:v>
                </c:pt>
                <c:pt idx="21">
                  <c:v>1440.714051</c:v>
                </c:pt>
                <c:pt idx="22">
                  <c:v>1440.20539</c:v>
                </c:pt>
                <c:pt idx="23">
                  <c:v>1441.438407</c:v>
                </c:pt>
                <c:pt idx="24">
                  <c:v>1478.728865</c:v>
                </c:pt>
                <c:pt idx="25">
                  <c:v>1525.835875</c:v>
                </c:pt>
                <c:pt idx="26">
                  <c:v>1532.967375</c:v>
                </c:pt>
                <c:pt idx="27">
                  <c:v>1597.256875</c:v>
                </c:pt>
                <c:pt idx="28">
                  <c:v>1647.256875</c:v>
                </c:pt>
                <c:pt idx="29">
                  <c:v>1697.256875</c:v>
                </c:pt>
              </c:numCache>
            </c:numRef>
          </c:yVal>
          <c:smooth val="0"/>
        </c:ser>
        <c:ser>
          <c:idx val="4"/>
          <c:order val="4"/>
          <c:tx>
            <c:strRef>
              <c:f>'rep.csv'!$M$1</c:f>
              <c:strCache>
                <c:ptCount val="1"/>
                <c:pt idx="0">
                  <c:v>Upper Bound</c:v>
                </c:pt>
              </c:strCache>
            </c:strRef>
          </c:tx>
          <c:spPr>
            <a:ln w="28575">
              <a:noFill/>
            </a:ln>
          </c:spPr>
          <c:marker>
            <c:spPr>
              <a:solidFill>
                <a:srgbClr val="4F6228"/>
              </a:solidFill>
              <a:ln>
                <a:noFill/>
              </a:ln>
            </c:spPr>
          </c:marker>
          <c:xVal>
            <c:numRef>
              <c:f>'rep.csv'!$H$2:$H$31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'rep.csv'!$M$2:$M$31</c:f>
              <c:numCache>
                <c:formatCode>General</c:formatCode>
                <c:ptCount val="30"/>
                <c:pt idx="0">
                  <c:v>1518.916</c:v>
                </c:pt>
                <c:pt idx="1">
                  <c:v>1521.89</c:v>
                </c:pt>
                <c:pt idx="2">
                  <c:v>1521.382</c:v>
                </c:pt>
                <c:pt idx="3">
                  <c:v>1522.615</c:v>
                </c:pt>
                <c:pt idx="4">
                  <c:v>1522.106</c:v>
                </c:pt>
                <c:pt idx="5">
                  <c:v>1521.597</c:v>
                </c:pt>
                <c:pt idx="6">
                  <c:v>1521.089</c:v>
                </c:pt>
                <c:pt idx="7">
                  <c:v>1522.322</c:v>
                </c:pt>
                <c:pt idx="8">
                  <c:v>1521.813</c:v>
                </c:pt>
                <c:pt idx="9">
                  <c:v>1523.046</c:v>
                </c:pt>
                <c:pt idx="10">
                  <c:v>1520.796</c:v>
                </c:pt>
                <c:pt idx="11">
                  <c:v>1522.029</c:v>
                </c:pt>
                <c:pt idx="12">
                  <c:v>1521.52</c:v>
                </c:pt>
                <c:pt idx="13">
                  <c:v>1522.753</c:v>
                </c:pt>
                <c:pt idx="14">
                  <c:v>1522.244</c:v>
                </c:pt>
                <c:pt idx="15">
                  <c:v>1521.736</c:v>
                </c:pt>
                <c:pt idx="16">
                  <c:v>1521.227</c:v>
                </c:pt>
                <c:pt idx="17">
                  <c:v>1522.46</c:v>
                </c:pt>
                <c:pt idx="18">
                  <c:v>1521.952</c:v>
                </c:pt>
                <c:pt idx="19">
                  <c:v>1523.185</c:v>
                </c:pt>
                <c:pt idx="20">
                  <c:v>1520.934</c:v>
                </c:pt>
                <c:pt idx="21">
                  <c:v>1522.167</c:v>
                </c:pt>
                <c:pt idx="22">
                  <c:v>1521.659</c:v>
                </c:pt>
                <c:pt idx="23">
                  <c:v>1522.892</c:v>
                </c:pt>
                <c:pt idx="24">
                  <c:v>1559.664</c:v>
                </c:pt>
                <c:pt idx="25">
                  <c:v>1603.878</c:v>
                </c:pt>
                <c:pt idx="26">
                  <c:v>1596.72</c:v>
                </c:pt>
                <c:pt idx="27">
                  <c:v>1675.299</c:v>
                </c:pt>
                <c:pt idx="28">
                  <c:v>1725.299</c:v>
                </c:pt>
                <c:pt idx="29">
                  <c:v>1775.299</c:v>
                </c:pt>
              </c:numCache>
            </c:numRef>
          </c:yVal>
          <c:smooth val="0"/>
        </c:ser>
        <c:dLbls>
          <c:showLegendKey val="0"/>
          <c:showVal val="0"/>
          <c:showCatName val="0"/>
          <c:showSerName val="0"/>
          <c:showPercent val="0"/>
          <c:showBubbleSize val="0"/>
        </c:dLbls>
        <c:axId val="2082080312"/>
        <c:axId val="2082086056"/>
      </c:scatterChart>
      <c:scatterChart>
        <c:scatterStyle val="smoothMarker"/>
        <c:varyColors val="0"/>
        <c:ser>
          <c:idx val="0"/>
          <c:order val="0"/>
          <c:tx>
            <c:strRef>
              <c:f>'rep.csv'!$I$1</c:f>
              <c:strCache>
                <c:ptCount val="1"/>
                <c:pt idx="0">
                  <c:v>Lower Bound w/o failures</c:v>
                </c:pt>
              </c:strCache>
            </c:strRef>
          </c:tx>
          <c:spPr>
            <a:ln w="38100" cap="rnd" cmpd="sng" algn="ctr">
              <a:solidFill>
                <a:srgbClr val="800000"/>
              </a:solidFill>
              <a:prstDash val="solid"/>
              <a:round/>
              <a:headEnd type="none" w="med" len="med"/>
              <a:tailEnd type="none" w="med" len="med"/>
            </a:ln>
          </c:spPr>
          <c:marker>
            <c:symbol val="none"/>
          </c:marker>
          <c:xVal>
            <c:numRef>
              <c:f>'rep.csv'!$H$2:$H$31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'rep.csv'!$I$2:$I$31</c:f>
              <c:numCache>
                <c:formatCode>General</c:formatCode>
                <c:ptCount val="30"/>
                <c:pt idx="0">
                  <c:v>1276.0</c:v>
                </c:pt>
                <c:pt idx="1">
                  <c:v>1276.0</c:v>
                </c:pt>
                <c:pt idx="2">
                  <c:v>1276.0</c:v>
                </c:pt>
                <c:pt idx="3">
                  <c:v>1276.0</c:v>
                </c:pt>
                <c:pt idx="4">
                  <c:v>1276.0</c:v>
                </c:pt>
                <c:pt idx="5">
                  <c:v>1276.0</c:v>
                </c:pt>
                <c:pt idx="6">
                  <c:v>1276.0</c:v>
                </c:pt>
                <c:pt idx="7">
                  <c:v>1276.0</c:v>
                </c:pt>
                <c:pt idx="8">
                  <c:v>1276.0</c:v>
                </c:pt>
                <c:pt idx="9">
                  <c:v>1276.0</c:v>
                </c:pt>
                <c:pt idx="10">
                  <c:v>1276.0</c:v>
                </c:pt>
                <c:pt idx="11">
                  <c:v>1276.0</c:v>
                </c:pt>
                <c:pt idx="12">
                  <c:v>1276.0</c:v>
                </c:pt>
                <c:pt idx="13">
                  <c:v>1276.0</c:v>
                </c:pt>
                <c:pt idx="14">
                  <c:v>1276.0</c:v>
                </c:pt>
                <c:pt idx="15">
                  <c:v>1276.0</c:v>
                </c:pt>
                <c:pt idx="16">
                  <c:v>1276.0</c:v>
                </c:pt>
                <c:pt idx="17">
                  <c:v>1276.0</c:v>
                </c:pt>
                <c:pt idx="18">
                  <c:v>1276.0</c:v>
                </c:pt>
                <c:pt idx="19">
                  <c:v>1276.0</c:v>
                </c:pt>
                <c:pt idx="20">
                  <c:v>1276.0</c:v>
                </c:pt>
                <c:pt idx="21">
                  <c:v>1276.0</c:v>
                </c:pt>
                <c:pt idx="22">
                  <c:v>1276.0</c:v>
                </c:pt>
                <c:pt idx="23">
                  <c:v>1276.0</c:v>
                </c:pt>
                <c:pt idx="24">
                  <c:v>1276.0</c:v>
                </c:pt>
                <c:pt idx="25">
                  <c:v>1276.0</c:v>
                </c:pt>
                <c:pt idx="26">
                  <c:v>1276.0</c:v>
                </c:pt>
                <c:pt idx="27">
                  <c:v>1276.0</c:v>
                </c:pt>
                <c:pt idx="28">
                  <c:v>1276.0</c:v>
                </c:pt>
                <c:pt idx="29">
                  <c:v>1276.0</c:v>
                </c:pt>
              </c:numCache>
            </c:numRef>
          </c:yVal>
          <c:smooth val="1"/>
        </c:ser>
        <c:ser>
          <c:idx val="1"/>
          <c:order val="1"/>
          <c:tx>
            <c:strRef>
              <c:f>'rep.csv'!$J$1</c:f>
              <c:strCache>
                <c:ptCount val="1"/>
                <c:pt idx="0">
                  <c:v>Upper Bound w/o failures</c:v>
                </c:pt>
              </c:strCache>
            </c:strRef>
          </c:tx>
          <c:spPr>
            <a:ln w="38100" cap="rnd" cmpd="sng" algn="ctr">
              <a:solidFill>
                <a:srgbClr val="4F6228"/>
              </a:solidFill>
              <a:prstDash val="solid"/>
              <a:round/>
              <a:headEnd type="none" w="med" len="med"/>
              <a:tailEnd type="none" w="med" len="med"/>
            </a:ln>
          </c:spPr>
          <c:marker>
            <c:symbol val="none"/>
          </c:marker>
          <c:xVal>
            <c:numRef>
              <c:f>'rep.csv'!$H$2:$H$31</c:f>
              <c:numCache>
                <c:formatCode>General</c:formatCode>
                <c:ptCount val="3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numCache>
            </c:numRef>
          </c:xVal>
          <c:yVal>
            <c:numRef>
              <c:f>'rep.csv'!$J$2:$J$31</c:f>
              <c:numCache>
                <c:formatCode>General</c:formatCode>
                <c:ptCount val="30"/>
                <c:pt idx="0">
                  <c:v>1411.0</c:v>
                </c:pt>
                <c:pt idx="1">
                  <c:v>1411.0</c:v>
                </c:pt>
                <c:pt idx="2">
                  <c:v>1411.0</c:v>
                </c:pt>
                <c:pt idx="3">
                  <c:v>1411.0</c:v>
                </c:pt>
                <c:pt idx="4">
                  <c:v>1411.0</c:v>
                </c:pt>
                <c:pt idx="5">
                  <c:v>1411.0</c:v>
                </c:pt>
                <c:pt idx="6">
                  <c:v>1411.0</c:v>
                </c:pt>
                <c:pt idx="7">
                  <c:v>1411.0</c:v>
                </c:pt>
                <c:pt idx="8">
                  <c:v>1411.0</c:v>
                </c:pt>
                <c:pt idx="9">
                  <c:v>1411.0</c:v>
                </c:pt>
                <c:pt idx="10">
                  <c:v>1411.0</c:v>
                </c:pt>
                <c:pt idx="11">
                  <c:v>1411.0</c:v>
                </c:pt>
                <c:pt idx="12">
                  <c:v>1411.0</c:v>
                </c:pt>
                <c:pt idx="13">
                  <c:v>1411.0</c:v>
                </c:pt>
                <c:pt idx="14">
                  <c:v>1411.0</c:v>
                </c:pt>
                <c:pt idx="15">
                  <c:v>1411.0</c:v>
                </c:pt>
                <c:pt idx="16">
                  <c:v>1411.0</c:v>
                </c:pt>
                <c:pt idx="17">
                  <c:v>1411.0</c:v>
                </c:pt>
                <c:pt idx="18">
                  <c:v>1411.0</c:v>
                </c:pt>
                <c:pt idx="19">
                  <c:v>1411.0</c:v>
                </c:pt>
                <c:pt idx="20">
                  <c:v>1411.0</c:v>
                </c:pt>
                <c:pt idx="21">
                  <c:v>1411.0</c:v>
                </c:pt>
                <c:pt idx="22">
                  <c:v>1411.0</c:v>
                </c:pt>
                <c:pt idx="23">
                  <c:v>1411.0</c:v>
                </c:pt>
                <c:pt idx="24">
                  <c:v>1411.0</c:v>
                </c:pt>
                <c:pt idx="25">
                  <c:v>1411.0</c:v>
                </c:pt>
                <c:pt idx="26">
                  <c:v>1411.0</c:v>
                </c:pt>
                <c:pt idx="27">
                  <c:v>1411.0</c:v>
                </c:pt>
                <c:pt idx="28">
                  <c:v>1411.0</c:v>
                </c:pt>
                <c:pt idx="29">
                  <c:v>1411.0</c:v>
                </c:pt>
              </c:numCache>
            </c:numRef>
          </c:yVal>
          <c:smooth val="1"/>
        </c:ser>
        <c:dLbls>
          <c:showLegendKey val="0"/>
          <c:showVal val="0"/>
          <c:showCatName val="0"/>
          <c:showSerName val="0"/>
          <c:showPercent val="0"/>
          <c:showBubbleSize val="0"/>
        </c:dLbls>
        <c:axId val="2082080312"/>
        <c:axId val="2082086056"/>
      </c:scatterChart>
      <c:valAx>
        <c:axId val="2082080312"/>
        <c:scaling>
          <c:orientation val="minMax"/>
          <c:max val="1500.0"/>
        </c:scaling>
        <c:delete val="0"/>
        <c:axPos val="b"/>
        <c:title>
          <c:tx>
            <c:rich>
              <a:bodyPr/>
              <a:lstStyle/>
              <a:p>
                <a:pPr>
                  <a:defRPr sz="1600"/>
                </a:pPr>
                <a:r>
                  <a:rPr lang="en-US" sz="1600"/>
                  <a:t>Time of failure (in seconds)</a:t>
                </a:r>
              </a:p>
            </c:rich>
          </c:tx>
          <c:layout/>
          <c:overlay val="0"/>
        </c:title>
        <c:numFmt formatCode="General" sourceLinked="1"/>
        <c:majorTickMark val="out"/>
        <c:minorTickMark val="none"/>
        <c:tickLblPos val="nextTo"/>
        <c:txPr>
          <a:bodyPr/>
          <a:lstStyle/>
          <a:p>
            <a:pPr>
              <a:defRPr sz="1400"/>
            </a:pPr>
            <a:endParaRPr lang="en-US"/>
          </a:p>
        </c:txPr>
        <c:crossAx val="2082086056"/>
        <c:crosses val="autoZero"/>
        <c:crossBetween val="midCat"/>
      </c:valAx>
      <c:valAx>
        <c:axId val="2082086056"/>
        <c:scaling>
          <c:orientation val="minMax"/>
          <c:min val="1200.0"/>
        </c:scaling>
        <c:delete val="0"/>
        <c:axPos val="l"/>
        <c:majorGridlines/>
        <c:title>
          <c:tx>
            <c:rich>
              <a:bodyPr/>
              <a:lstStyle/>
              <a:p>
                <a:pPr>
                  <a:defRPr sz="1600"/>
                </a:pPr>
                <a:r>
                  <a:rPr lang="en-US" sz="1600"/>
                  <a:t>Job completion time (in seconds)</a:t>
                </a:r>
              </a:p>
            </c:rich>
          </c:tx>
          <c:layout/>
          <c:overlay val="0"/>
        </c:title>
        <c:numFmt formatCode="General" sourceLinked="1"/>
        <c:majorTickMark val="out"/>
        <c:minorTickMark val="none"/>
        <c:tickLblPos val="nextTo"/>
        <c:txPr>
          <a:bodyPr/>
          <a:lstStyle/>
          <a:p>
            <a:pPr>
              <a:defRPr sz="1400"/>
            </a:pPr>
            <a:endParaRPr lang="en-US"/>
          </a:p>
        </c:txPr>
        <c:crossAx val="2082080312"/>
        <c:crosses val="autoZero"/>
        <c:crossBetween val="midCat"/>
      </c:valAx>
    </c:plotArea>
    <c:legend>
      <c:legendPos val="b"/>
      <c:layout/>
      <c:overlay val="0"/>
      <c:txPr>
        <a:bodyPr/>
        <a:lstStyle/>
        <a:p>
          <a:pPr>
            <a:defRPr sz="12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Measured</c:v>
          </c:tx>
          <c:spPr>
            <a:solidFill>
              <a:schemeClr val="accent3"/>
            </a:solidFill>
            <a:ln>
              <a:noFill/>
            </a:ln>
          </c:spPr>
          <c:invertIfNegative val="0"/>
          <c:cat>
            <c:strRef>
              <c:f>Sheet1!$J$1:$J$6</c:f>
              <c:strCache>
                <c:ptCount val="6"/>
                <c:pt idx="0">
                  <c:v>WC</c:v>
                </c:pt>
                <c:pt idx="1">
                  <c:v>WT</c:v>
                </c:pt>
                <c:pt idx="2">
                  <c:v>Twitter</c:v>
                </c:pt>
                <c:pt idx="3">
                  <c:v>Sort</c:v>
                </c:pt>
                <c:pt idx="4">
                  <c:v>TF-IDF</c:v>
                </c:pt>
                <c:pt idx="5">
                  <c:v>Bayes</c:v>
                </c:pt>
              </c:strCache>
            </c:strRef>
          </c:cat>
          <c:val>
            <c:numRef>
              <c:f>Sheet1!$G$1:$G$6</c:f>
              <c:numCache>
                <c:formatCode>General</c:formatCode>
                <c:ptCount val="6"/>
                <c:pt idx="0">
                  <c:v>100.0</c:v>
                </c:pt>
                <c:pt idx="1">
                  <c:v>100.0</c:v>
                </c:pt>
                <c:pt idx="2">
                  <c:v>100.0</c:v>
                </c:pt>
                <c:pt idx="3">
                  <c:v>100.0</c:v>
                </c:pt>
                <c:pt idx="4">
                  <c:v>100.0</c:v>
                </c:pt>
                <c:pt idx="5">
                  <c:v>100.0</c:v>
                </c:pt>
              </c:numCache>
            </c:numRef>
          </c:val>
        </c:ser>
        <c:ser>
          <c:idx val="1"/>
          <c:order val="1"/>
          <c:tx>
            <c:v>SimMR</c:v>
          </c:tx>
          <c:spPr>
            <a:solidFill>
              <a:srgbClr val="800000"/>
            </a:solidFill>
            <a:ln>
              <a:noFill/>
            </a:ln>
          </c:spPr>
          <c:invertIfNegative val="0"/>
          <c:cat>
            <c:strRef>
              <c:f>Sheet1!$J$1:$J$6</c:f>
              <c:strCache>
                <c:ptCount val="6"/>
                <c:pt idx="0">
                  <c:v>WC</c:v>
                </c:pt>
                <c:pt idx="1">
                  <c:v>WT</c:v>
                </c:pt>
                <c:pt idx="2">
                  <c:v>Twitter</c:v>
                </c:pt>
                <c:pt idx="3">
                  <c:v>Sort</c:v>
                </c:pt>
                <c:pt idx="4">
                  <c:v>TF-IDF</c:v>
                </c:pt>
                <c:pt idx="5">
                  <c:v>Bayes</c:v>
                </c:pt>
              </c:strCache>
            </c:strRef>
          </c:cat>
          <c:val>
            <c:numRef>
              <c:f>Sheet1!$H$1:$H$6</c:f>
              <c:numCache>
                <c:formatCode>General</c:formatCode>
                <c:ptCount val="6"/>
                <c:pt idx="0">
                  <c:v>98.79905423511463</c:v>
                </c:pt>
                <c:pt idx="1">
                  <c:v>100.2186460420662</c:v>
                </c:pt>
                <c:pt idx="2">
                  <c:v>97.51846560425445</c:v>
                </c:pt>
                <c:pt idx="3">
                  <c:v>93.37122431636713</c:v>
                </c:pt>
                <c:pt idx="4">
                  <c:v>95.39345553912214</c:v>
                </c:pt>
                <c:pt idx="5">
                  <c:v>98.50398558226706</c:v>
                </c:pt>
              </c:numCache>
            </c:numRef>
          </c:val>
        </c:ser>
        <c:dLbls>
          <c:showLegendKey val="0"/>
          <c:showVal val="0"/>
          <c:showCatName val="0"/>
          <c:showSerName val="0"/>
          <c:showPercent val="0"/>
          <c:showBubbleSize val="0"/>
        </c:dLbls>
        <c:gapWidth val="150"/>
        <c:axId val="2081769336"/>
        <c:axId val="2081766312"/>
      </c:barChart>
      <c:catAx>
        <c:axId val="2081769336"/>
        <c:scaling>
          <c:orientation val="minMax"/>
        </c:scaling>
        <c:delete val="0"/>
        <c:axPos val="b"/>
        <c:majorTickMark val="out"/>
        <c:minorTickMark val="none"/>
        <c:tickLblPos val="nextTo"/>
        <c:txPr>
          <a:bodyPr/>
          <a:lstStyle/>
          <a:p>
            <a:pPr>
              <a:defRPr sz="1800"/>
            </a:pPr>
            <a:endParaRPr lang="en-US"/>
          </a:p>
        </c:txPr>
        <c:crossAx val="2081766312"/>
        <c:crosses val="autoZero"/>
        <c:auto val="1"/>
        <c:lblAlgn val="ctr"/>
        <c:lblOffset val="100"/>
        <c:noMultiLvlLbl val="0"/>
      </c:catAx>
      <c:valAx>
        <c:axId val="2081766312"/>
        <c:scaling>
          <c:orientation val="minMax"/>
          <c:max val="105.0"/>
          <c:min val="0.0"/>
        </c:scaling>
        <c:delete val="0"/>
        <c:axPos val="l"/>
        <c:majorGridlines/>
        <c:title>
          <c:tx>
            <c:rich>
              <a:bodyPr/>
              <a:lstStyle/>
              <a:p>
                <a:pPr>
                  <a:defRPr sz="1800"/>
                </a:pPr>
                <a:r>
                  <a:rPr lang="en-US" sz="1800"/>
                  <a:t>Job Completion time (%)</a:t>
                </a:r>
              </a:p>
            </c:rich>
          </c:tx>
          <c:layout/>
          <c:overlay val="0"/>
        </c:title>
        <c:numFmt formatCode="General" sourceLinked="1"/>
        <c:majorTickMark val="out"/>
        <c:minorTickMark val="none"/>
        <c:tickLblPos val="nextTo"/>
        <c:txPr>
          <a:bodyPr/>
          <a:lstStyle/>
          <a:p>
            <a:pPr>
              <a:defRPr sz="1400"/>
            </a:pPr>
            <a:endParaRPr lang="en-US"/>
          </a:p>
        </c:txPr>
        <c:crossAx val="2081769336"/>
        <c:crosses val="autoZero"/>
        <c:crossBetween val="between"/>
      </c:valAx>
    </c:plotArea>
    <c:legend>
      <c:legendPos val="t"/>
      <c:layout/>
      <c:overlay val="0"/>
      <c:txPr>
        <a:bodyPr/>
        <a:lstStyle/>
        <a:p>
          <a:pPr>
            <a:defRPr sz="2000"/>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SimMR</c:v>
          </c:tx>
          <c:spPr>
            <a:ln w="38100" cap="rnd" cmpd="sng" algn="ctr">
              <a:solidFill>
                <a:srgbClr val="800000"/>
              </a:solidFill>
              <a:prstDash val="solid"/>
              <a:round/>
              <a:headEnd type="none" w="med" len="med"/>
              <a:tailEnd type="none" w="med" len="med"/>
            </a:ln>
          </c:spPr>
          <c:marker>
            <c:symbol val="none"/>
          </c:marker>
          <c:xVal>
            <c:numRef>
              <c:f>'a.csv'!$C$1:$C$115</c:f>
              <c:numCache>
                <c:formatCode>General</c:formatCode>
                <c:ptCount val="115"/>
                <c:pt idx="0">
                  <c:v>10.0</c:v>
                </c:pt>
                <c:pt idx="1">
                  <c:v>21.0</c:v>
                </c:pt>
                <c:pt idx="2">
                  <c:v>31.0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371.0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1051.0</c:v>
                </c:pt>
                <c:pt idx="105">
                  <c:v>1060.0</c:v>
                </c:pt>
                <c:pt idx="106">
                  <c:v>1071.0</c:v>
                </c:pt>
                <c:pt idx="107">
                  <c:v>1081.0</c:v>
                </c:pt>
                <c:pt idx="108">
                  <c:v>1090.0</c:v>
                </c:pt>
                <c:pt idx="109">
                  <c:v>1101.0</c:v>
                </c:pt>
                <c:pt idx="110">
                  <c:v>1110.0</c:v>
                </c:pt>
                <c:pt idx="111">
                  <c:v>1120.0</c:v>
                </c:pt>
                <c:pt idx="112">
                  <c:v>1131.0</c:v>
                </c:pt>
                <c:pt idx="113">
                  <c:v>1140.0</c:v>
                </c:pt>
              </c:numCache>
            </c:numRef>
          </c:xVal>
          <c:yVal>
            <c:numRef>
              <c:f>'a.csv'!$D$1:$D$115</c:f>
              <c:numCache>
                <c:formatCode>General</c:formatCode>
                <c:ptCount val="115"/>
                <c:pt idx="0">
                  <c:v>0.76</c:v>
                </c:pt>
                <c:pt idx="1">
                  <c:v>0.795</c:v>
                </c:pt>
                <c:pt idx="2">
                  <c:v>0.822</c:v>
                </c:pt>
                <c:pt idx="3">
                  <c:v>0.843</c:v>
                </c:pt>
                <c:pt idx="4">
                  <c:v>0.888</c:v>
                </c:pt>
                <c:pt idx="5">
                  <c:v>0.905</c:v>
                </c:pt>
                <c:pt idx="6">
                  <c:v>0.938</c:v>
                </c:pt>
                <c:pt idx="7">
                  <c:v>0.956</c:v>
                </c:pt>
                <c:pt idx="8">
                  <c:v>1.002</c:v>
                </c:pt>
                <c:pt idx="9">
                  <c:v>1.036</c:v>
                </c:pt>
                <c:pt idx="10">
                  <c:v>1.062</c:v>
                </c:pt>
                <c:pt idx="11">
                  <c:v>1.09</c:v>
                </c:pt>
                <c:pt idx="12">
                  <c:v>1.095</c:v>
                </c:pt>
                <c:pt idx="13">
                  <c:v>1.099</c:v>
                </c:pt>
                <c:pt idx="14">
                  <c:v>1.104</c:v>
                </c:pt>
                <c:pt idx="15">
                  <c:v>1.109</c:v>
                </c:pt>
                <c:pt idx="16">
                  <c:v>1.116</c:v>
                </c:pt>
                <c:pt idx="17">
                  <c:v>1.122</c:v>
                </c:pt>
                <c:pt idx="18">
                  <c:v>1.127</c:v>
                </c:pt>
                <c:pt idx="19">
                  <c:v>1.13</c:v>
                </c:pt>
                <c:pt idx="20">
                  <c:v>1.134</c:v>
                </c:pt>
                <c:pt idx="21">
                  <c:v>1.14</c:v>
                </c:pt>
                <c:pt idx="22">
                  <c:v>1.144</c:v>
                </c:pt>
                <c:pt idx="23">
                  <c:v>1.149</c:v>
                </c:pt>
                <c:pt idx="24">
                  <c:v>1.159</c:v>
                </c:pt>
                <c:pt idx="25">
                  <c:v>1.163</c:v>
                </c:pt>
                <c:pt idx="26">
                  <c:v>1.167</c:v>
                </c:pt>
                <c:pt idx="27">
                  <c:v>1.173</c:v>
                </c:pt>
                <c:pt idx="28">
                  <c:v>1.175</c:v>
                </c:pt>
                <c:pt idx="29">
                  <c:v>1.177</c:v>
                </c:pt>
                <c:pt idx="30">
                  <c:v>1.179</c:v>
                </c:pt>
                <c:pt idx="31">
                  <c:v>1.183</c:v>
                </c:pt>
                <c:pt idx="32">
                  <c:v>1.192</c:v>
                </c:pt>
                <c:pt idx="33">
                  <c:v>1.198</c:v>
                </c:pt>
                <c:pt idx="34">
                  <c:v>1.201</c:v>
                </c:pt>
                <c:pt idx="35">
                  <c:v>1.206</c:v>
                </c:pt>
                <c:pt idx="36">
                  <c:v>1.214</c:v>
                </c:pt>
                <c:pt idx="37">
                  <c:v>1.219</c:v>
                </c:pt>
                <c:pt idx="38">
                  <c:v>1.223</c:v>
                </c:pt>
                <c:pt idx="39">
                  <c:v>1.228</c:v>
                </c:pt>
                <c:pt idx="40">
                  <c:v>1.234</c:v>
                </c:pt>
                <c:pt idx="41">
                  <c:v>1.238</c:v>
                </c:pt>
                <c:pt idx="42">
                  <c:v>1.258</c:v>
                </c:pt>
                <c:pt idx="43">
                  <c:v>1.285</c:v>
                </c:pt>
                <c:pt idx="44">
                  <c:v>1.286</c:v>
                </c:pt>
                <c:pt idx="45">
                  <c:v>1.289</c:v>
                </c:pt>
                <c:pt idx="46">
                  <c:v>1.293</c:v>
                </c:pt>
                <c:pt idx="47">
                  <c:v>1.301</c:v>
                </c:pt>
                <c:pt idx="48">
                  <c:v>1.306</c:v>
                </c:pt>
                <c:pt idx="49">
                  <c:v>1.31</c:v>
                </c:pt>
                <c:pt idx="50">
                  <c:v>1.315</c:v>
                </c:pt>
                <c:pt idx="51">
                  <c:v>1.32</c:v>
                </c:pt>
                <c:pt idx="52">
                  <c:v>1.325</c:v>
                </c:pt>
                <c:pt idx="53">
                  <c:v>1.33</c:v>
                </c:pt>
                <c:pt idx="54">
                  <c:v>1.333</c:v>
                </c:pt>
                <c:pt idx="55">
                  <c:v>1.336</c:v>
                </c:pt>
                <c:pt idx="56">
                  <c:v>1.349</c:v>
                </c:pt>
                <c:pt idx="57">
                  <c:v>1.358</c:v>
                </c:pt>
                <c:pt idx="58">
                  <c:v>1.361</c:v>
                </c:pt>
                <c:pt idx="59">
                  <c:v>1.364</c:v>
                </c:pt>
                <c:pt idx="60">
                  <c:v>1.369</c:v>
                </c:pt>
                <c:pt idx="61">
                  <c:v>1.373</c:v>
                </c:pt>
                <c:pt idx="62">
                  <c:v>1.378</c:v>
                </c:pt>
                <c:pt idx="63">
                  <c:v>1.385</c:v>
                </c:pt>
                <c:pt idx="64">
                  <c:v>1.391</c:v>
                </c:pt>
                <c:pt idx="65">
                  <c:v>1.399</c:v>
                </c:pt>
                <c:pt idx="66">
                  <c:v>1.405</c:v>
                </c:pt>
                <c:pt idx="67">
                  <c:v>1.407</c:v>
                </c:pt>
                <c:pt idx="68">
                  <c:v>1.412</c:v>
                </c:pt>
                <c:pt idx="69">
                  <c:v>1.418</c:v>
                </c:pt>
                <c:pt idx="70">
                  <c:v>1.422</c:v>
                </c:pt>
                <c:pt idx="71">
                  <c:v>1.426</c:v>
                </c:pt>
                <c:pt idx="72">
                  <c:v>1.43</c:v>
                </c:pt>
                <c:pt idx="73">
                  <c:v>1.433</c:v>
                </c:pt>
                <c:pt idx="74">
                  <c:v>1.437</c:v>
                </c:pt>
                <c:pt idx="75">
                  <c:v>1.441</c:v>
                </c:pt>
                <c:pt idx="76">
                  <c:v>1.445</c:v>
                </c:pt>
                <c:pt idx="77">
                  <c:v>1.448</c:v>
                </c:pt>
                <c:pt idx="78">
                  <c:v>1.452</c:v>
                </c:pt>
                <c:pt idx="79">
                  <c:v>1.456</c:v>
                </c:pt>
                <c:pt idx="80">
                  <c:v>1.459</c:v>
                </c:pt>
                <c:pt idx="81">
                  <c:v>1.464</c:v>
                </c:pt>
                <c:pt idx="82">
                  <c:v>1.47</c:v>
                </c:pt>
                <c:pt idx="83">
                  <c:v>1.474</c:v>
                </c:pt>
                <c:pt idx="84">
                  <c:v>1.477</c:v>
                </c:pt>
                <c:pt idx="85">
                  <c:v>1.481</c:v>
                </c:pt>
                <c:pt idx="86">
                  <c:v>1.484</c:v>
                </c:pt>
                <c:pt idx="87">
                  <c:v>1.488</c:v>
                </c:pt>
                <c:pt idx="88">
                  <c:v>1.492</c:v>
                </c:pt>
                <c:pt idx="89">
                  <c:v>1.494</c:v>
                </c:pt>
                <c:pt idx="90">
                  <c:v>1.496</c:v>
                </c:pt>
                <c:pt idx="91">
                  <c:v>1.497</c:v>
                </c:pt>
                <c:pt idx="92">
                  <c:v>1.499</c:v>
                </c:pt>
                <c:pt idx="93">
                  <c:v>1.501</c:v>
                </c:pt>
                <c:pt idx="94">
                  <c:v>1.504</c:v>
                </c:pt>
                <c:pt idx="95">
                  <c:v>1.506</c:v>
                </c:pt>
                <c:pt idx="96">
                  <c:v>1.509</c:v>
                </c:pt>
                <c:pt idx="97">
                  <c:v>1.512</c:v>
                </c:pt>
                <c:pt idx="98">
                  <c:v>1.517</c:v>
                </c:pt>
                <c:pt idx="99">
                  <c:v>1.52</c:v>
                </c:pt>
                <c:pt idx="100">
                  <c:v>1.524</c:v>
                </c:pt>
                <c:pt idx="101">
                  <c:v>1.527</c:v>
                </c:pt>
                <c:pt idx="102">
                  <c:v>1.529</c:v>
                </c:pt>
                <c:pt idx="103">
                  <c:v>1.534</c:v>
                </c:pt>
                <c:pt idx="104">
                  <c:v>1.538</c:v>
                </c:pt>
                <c:pt idx="105">
                  <c:v>1.54</c:v>
                </c:pt>
                <c:pt idx="106">
                  <c:v>1.543</c:v>
                </c:pt>
                <c:pt idx="107">
                  <c:v>1.546</c:v>
                </c:pt>
                <c:pt idx="108">
                  <c:v>1.548</c:v>
                </c:pt>
                <c:pt idx="109">
                  <c:v>1.554</c:v>
                </c:pt>
                <c:pt idx="110">
                  <c:v>1.558</c:v>
                </c:pt>
                <c:pt idx="111">
                  <c:v>1.56</c:v>
                </c:pt>
                <c:pt idx="112">
                  <c:v>1.564</c:v>
                </c:pt>
                <c:pt idx="113">
                  <c:v>1.566</c:v>
                </c:pt>
              </c:numCache>
            </c:numRef>
          </c:yVal>
          <c:smooth val="1"/>
        </c:ser>
        <c:dLbls>
          <c:showLegendKey val="0"/>
          <c:showVal val="0"/>
          <c:showCatName val="0"/>
          <c:showSerName val="0"/>
          <c:showPercent val="0"/>
          <c:showBubbleSize val="0"/>
        </c:dLbls>
        <c:axId val="2081734216"/>
        <c:axId val="2081715288"/>
      </c:scatterChart>
      <c:valAx>
        <c:axId val="2081734216"/>
        <c:scaling>
          <c:orientation val="minMax"/>
        </c:scaling>
        <c:delete val="0"/>
        <c:axPos val="b"/>
        <c:title>
          <c:tx>
            <c:rich>
              <a:bodyPr/>
              <a:lstStyle/>
              <a:p>
                <a:pPr>
                  <a:defRPr sz="1600"/>
                </a:pPr>
                <a:r>
                  <a:rPr lang="en-US" sz="1600"/>
                  <a:t>Number of simulated jobs</a:t>
                </a:r>
              </a:p>
            </c:rich>
          </c:tx>
          <c:layout/>
          <c:overlay val="0"/>
        </c:title>
        <c:numFmt formatCode="General" sourceLinked="1"/>
        <c:majorTickMark val="out"/>
        <c:minorTickMark val="none"/>
        <c:tickLblPos val="nextTo"/>
        <c:txPr>
          <a:bodyPr/>
          <a:lstStyle/>
          <a:p>
            <a:pPr>
              <a:defRPr sz="1400"/>
            </a:pPr>
            <a:endParaRPr lang="en-US"/>
          </a:p>
        </c:txPr>
        <c:crossAx val="2081715288"/>
        <c:crossesAt val="0.0"/>
        <c:crossBetween val="midCat"/>
        <c:minorUnit val="40.0"/>
      </c:valAx>
      <c:valAx>
        <c:axId val="2081715288"/>
        <c:scaling>
          <c:orientation val="minMax"/>
          <c:max val="2.0"/>
          <c:min val="0.0"/>
        </c:scaling>
        <c:delete val="0"/>
        <c:axPos val="l"/>
        <c:majorGridlines/>
        <c:title>
          <c:tx>
            <c:rich>
              <a:bodyPr/>
              <a:lstStyle/>
              <a:p>
                <a:pPr>
                  <a:defRPr sz="1600"/>
                </a:pPr>
                <a:r>
                  <a:rPr lang="en-US" sz="1600"/>
                  <a:t>Time for simulation (in seconds)</a:t>
                </a:r>
              </a:p>
            </c:rich>
          </c:tx>
          <c:layout/>
          <c:overlay val="0"/>
        </c:title>
        <c:numFmt formatCode="General" sourceLinked="1"/>
        <c:majorTickMark val="out"/>
        <c:minorTickMark val="none"/>
        <c:tickLblPos val="nextTo"/>
        <c:txPr>
          <a:bodyPr/>
          <a:lstStyle/>
          <a:p>
            <a:pPr>
              <a:defRPr sz="1400"/>
            </a:pPr>
            <a:endParaRPr lang="en-US"/>
          </a:p>
        </c:txPr>
        <c:crossAx val="2081734216"/>
        <c:crossesAt val="0.0"/>
        <c:crossBetween val="midCat"/>
        <c:majorUnit val="0.5"/>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Upper bound based</c:v>
          </c:tx>
          <c:spPr>
            <a:ln w="28575">
              <a:solidFill>
                <a:schemeClr val="tx2"/>
              </a:solidFill>
            </a:ln>
          </c:spPr>
          <c:marker>
            <c:spPr>
              <a:solidFill>
                <a:srgbClr val="1F497D"/>
              </a:solidFill>
              <a:ln>
                <a:solidFill>
                  <a:schemeClr val="tx2"/>
                </a:solidFill>
              </a:ln>
            </c:spPr>
          </c:marker>
          <c:xVal>
            <c:numRef>
              <c:f>Sheet1!$A$1:$A$174</c:f>
              <c:numCache>
                <c:formatCode>General</c:formatCode>
                <c:ptCount val="174"/>
                <c:pt idx="0">
                  <c:v>256.0</c:v>
                </c:pt>
                <c:pt idx="1">
                  <c:v>255.0</c:v>
                </c:pt>
                <c:pt idx="2">
                  <c:v>254.0</c:v>
                </c:pt>
                <c:pt idx="3">
                  <c:v>253.0</c:v>
                </c:pt>
                <c:pt idx="4">
                  <c:v>252.0</c:v>
                </c:pt>
                <c:pt idx="5">
                  <c:v>251.0</c:v>
                </c:pt>
                <c:pt idx="6">
                  <c:v>250.0</c:v>
                </c:pt>
                <c:pt idx="7">
                  <c:v>249.0</c:v>
                </c:pt>
                <c:pt idx="8">
                  <c:v>248.0</c:v>
                </c:pt>
                <c:pt idx="9">
                  <c:v>247.0</c:v>
                </c:pt>
                <c:pt idx="10">
                  <c:v>246.0</c:v>
                </c:pt>
                <c:pt idx="11">
                  <c:v>245.0</c:v>
                </c:pt>
                <c:pt idx="12">
                  <c:v>244.0</c:v>
                </c:pt>
                <c:pt idx="13">
                  <c:v>243.0</c:v>
                </c:pt>
                <c:pt idx="14">
                  <c:v>242.0</c:v>
                </c:pt>
                <c:pt idx="15">
                  <c:v>241.0</c:v>
                </c:pt>
                <c:pt idx="16">
                  <c:v>240.0</c:v>
                </c:pt>
                <c:pt idx="17">
                  <c:v>239.0</c:v>
                </c:pt>
                <c:pt idx="18">
                  <c:v>238.0</c:v>
                </c:pt>
                <c:pt idx="19">
                  <c:v>237.0</c:v>
                </c:pt>
                <c:pt idx="20">
                  <c:v>236.0</c:v>
                </c:pt>
                <c:pt idx="21">
                  <c:v>235.0</c:v>
                </c:pt>
                <c:pt idx="22">
                  <c:v>234.0</c:v>
                </c:pt>
                <c:pt idx="23">
                  <c:v>233.0</c:v>
                </c:pt>
                <c:pt idx="24">
                  <c:v>232.0</c:v>
                </c:pt>
                <c:pt idx="25">
                  <c:v>231.0</c:v>
                </c:pt>
                <c:pt idx="26">
                  <c:v>230.0</c:v>
                </c:pt>
                <c:pt idx="27">
                  <c:v>229.0</c:v>
                </c:pt>
                <c:pt idx="28">
                  <c:v>228.0</c:v>
                </c:pt>
                <c:pt idx="29">
                  <c:v>227.0</c:v>
                </c:pt>
                <c:pt idx="30">
                  <c:v>226.0</c:v>
                </c:pt>
                <c:pt idx="31">
                  <c:v>225.0</c:v>
                </c:pt>
                <c:pt idx="32">
                  <c:v>224.0</c:v>
                </c:pt>
                <c:pt idx="33">
                  <c:v>223.0</c:v>
                </c:pt>
                <c:pt idx="34">
                  <c:v>222.0</c:v>
                </c:pt>
                <c:pt idx="35">
                  <c:v>221.0</c:v>
                </c:pt>
                <c:pt idx="36">
                  <c:v>220.0</c:v>
                </c:pt>
                <c:pt idx="37">
                  <c:v>219.0</c:v>
                </c:pt>
                <c:pt idx="38">
                  <c:v>218.0</c:v>
                </c:pt>
                <c:pt idx="39">
                  <c:v>217.0</c:v>
                </c:pt>
                <c:pt idx="40">
                  <c:v>216.0</c:v>
                </c:pt>
                <c:pt idx="41">
                  <c:v>215.0</c:v>
                </c:pt>
                <c:pt idx="42">
                  <c:v>214.0</c:v>
                </c:pt>
                <c:pt idx="43">
                  <c:v>213.0</c:v>
                </c:pt>
                <c:pt idx="44">
                  <c:v>212.0</c:v>
                </c:pt>
                <c:pt idx="45">
                  <c:v>211.0</c:v>
                </c:pt>
                <c:pt idx="46">
                  <c:v>210.0</c:v>
                </c:pt>
                <c:pt idx="47">
                  <c:v>209.0</c:v>
                </c:pt>
                <c:pt idx="48">
                  <c:v>208.0</c:v>
                </c:pt>
                <c:pt idx="49">
                  <c:v>207.0</c:v>
                </c:pt>
                <c:pt idx="50">
                  <c:v>206.0</c:v>
                </c:pt>
                <c:pt idx="51">
                  <c:v>205.0</c:v>
                </c:pt>
                <c:pt idx="52">
                  <c:v>204.0</c:v>
                </c:pt>
                <c:pt idx="53">
                  <c:v>203.0</c:v>
                </c:pt>
                <c:pt idx="54">
                  <c:v>202.0</c:v>
                </c:pt>
                <c:pt idx="55">
                  <c:v>201.0</c:v>
                </c:pt>
                <c:pt idx="56">
                  <c:v>200.0</c:v>
                </c:pt>
                <c:pt idx="57">
                  <c:v>199.0</c:v>
                </c:pt>
                <c:pt idx="58">
                  <c:v>198.0</c:v>
                </c:pt>
                <c:pt idx="59">
                  <c:v>197.0</c:v>
                </c:pt>
                <c:pt idx="60">
                  <c:v>196.0</c:v>
                </c:pt>
                <c:pt idx="61">
                  <c:v>195.0</c:v>
                </c:pt>
                <c:pt idx="62">
                  <c:v>194.0</c:v>
                </c:pt>
                <c:pt idx="63">
                  <c:v>193.0</c:v>
                </c:pt>
                <c:pt idx="64">
                  <c:v>192.0</c:v>
                </c:pt>
                <c:pt idx="65">
                  <c:v>191.0</c:v>
                </c:pt>
                <c:pt idx="66">
                  <c:v>190.0</c:v>
                </c:pt>
                <c:pt idx="67">
                  <c:v>189.0</c:v>
                </c:pt>
                <c:pt idx="68">
                  <c:v>188.0</c:v>
                </c:pt>
                <c:pt idx="69">
                  <c:v>187.0</c:v>
                </c:pt>
                <c:pt idx="70">
                  <c:v>186.0</c:v>
                </c:pt>
                <c:pt idx="71">
                  <c:v>185.0</c:v>
                </c:pt>
                <c:pt idx="72">
                  <c:v>184.0</c:v>
                </c:pt>
                <c:pt idx="73">
                  <c:v>183.0</c:v>
                </c:pt>
                <c:pt idx="74">
                  <c:v>182.0</c:v>
                </c:pt>
                <c:pt idx="75">
                  <c:v>181.0</c:v>
                </c:pt>
                <c:pt idx="76">
                  <c:v>180.0</c:v>
                </c:pt>
                <c:pt idx="77">
                  <c:v>179.0</c:v>
                </c:pt>
                <c:pt idx="78">
                  <c:v>178.0</c:v>
                </c:pt>
                <c:pt idx="79">
                  <c:v>177.0</c:v>
                </c:pt>
                <c:pt idx="80">
                  <c:v>176.0</c:v>
                </c:pt>
                <c:pt idx="81">
                  <c:v>175.0</c:v>
                </c:pt>
                <c:pt idx="82">
                  <c:v>174.0</c:v>
                </c:pt>
                <c:pt idx="83">
                  <c:v>173.0</c:v>
                </c:pt>
                <c:pt idx="84">
                  <c:v>172.0</c:v>
                </c:pt>
                <c:pt idx="85">
                  <c:v>171.0</c:v>
                </c:pt>
                <c:pt idx="86">
                  <c:v>170.0</c:v>
                </c:pt>
                <c:pt idx="87">
                  <c:v>169.0</c:v>
                </c:pt>
                <c:pt idx="88">
                  <c:v>168.0</c:v>
                </c:pt>
                <c:pt idx="89">
                  <c:v>167.0</c:v>
                </c:pt>
                <c:pt idx="90">
                  <c:v>166.0</c:v>
                </c:pt>
                <c:pt idx="91">
                  <c:v>165.0</c:v>
                </c:pt>
                <c:pt idx="92">
                  <c:v>164.0</c:v>
                </c:pt>
                <c:pt idx="93">
                  <c:v>163.0</c:v>
                </c:pt>
                <c:pt idx="94">
                  <c:v>162.0</c:v>
                </c:pt>
                <c:pt idx="95">
                  <c:v>161.0</c:v>
                </c:pt>
                <c:pt idx="96">
                  <c:v>160.0</c:v>
                </c:pt>
                <c:pt idx="97">
                  <c:v>159.0</c:v>
                </c:pt>
                <c:pt idx="98">
                  <c:v>158.0</c:v>
                </c:pt>
                <c:pt idx="99">
                  <c:v>157.0</c:v>
                </c:pt>
                <c:pt idx="100">
                  <c:v>156.0</c:v>
                </c:pt>
                <c:pt idx="101">
                  <c:v>155.0</c:v>
                </c:pt>
                <c:pt idx="102">
                  <c:v>154.0</c:v>
                </c:pt>
                <c:pt idx="103">
                  <c:v>153.0</c:v>
                </c:pt>
                <c:pt idx="104">
                  <c:v>152.0</c:v>
                </c:pt>
                <c:pt idx="105">
                  <c:v>151.0</c:v>
                </c:pt>
                <c:pt idx="106">
                  <c:v>150.0</c:v>
                </c:pt>
                <c:pt idx="107">
                  <c:v>149.0</c:v>
                </c:pt>
                <c:pt idx="108">
                  <c:v>148.0</c:v>
                </c:pt>
                <c:pt idx="109">
                  <c:v>147.0</c:v>
                </c:pt>
                <c:pt idx="110">
                  <c:v>146.0</c:v>
                </c:pt>
                <c:pt idx="111">
                  <c:v>145.0</c:v>
                </c:pt>
                <c:pt idx="112">
                  <c:v>144.0</c:v>
                </c:pt>
                <c:pt idx="113">
                  <c:v>143.0</c:v>
                </c:pt>
                <c:pt idx="114">
                  <c:v>142.0</c:v>
                </c:pt>
                <c:pt idx="115">
                  <c:v>141.0</c:v>
                </c:pt>
                <c:pt idx="116">
                  <c:v>140.0</c:v>
                </c:pt>
                <c:pt idx="117">
                  <c:v>139.0</c:v>
                </c:pt>
                <c:pt idx="118">
                  <c:v>138.0</c:v>
                </c:pt>
                <c:pt idx="119">
                  <c:v>137.0</c:v>
                </c:pt>
                <c:pt idx="120">
                  <c:v>136.0</c:v>
                </c:pt>
                <c:pt idx="121">
                  <c:v>135.0</c:v>
                </c:pt>
                <c:pt idx="122">
                  <c:v>134.0</c:v>
                </c:pt>
                <c:pt idx="123">
                  <c:v>133.0</c:v>
                </c:pt>
                <c:pt idx="124">
                  <c:v>132.0</c:v>
                </c:pt>
                <c:pt idx="125">
                  <c:v>131.0</c:v>
                </c:pt>
                <c:pt idx="126">
                  <c:v>130.0</c:v>
                </c:pt>
                <c:pt idx="127">
                  <c:v>129.0</c:v>
                </c:pt>
                <c:pt idx="128">
                  <c:v>128.0</c:v>
                </c:pt>
                <c:pt idx="129">
                  <c:v>127.0</c:v>
                </c:pt>
                <c:pt idx="130">
                  <c:v>126.0</c:v>
                </c:pt>
                <c:pt idx="131">
                  <c:v>125.0</c:v>
                </c:pt>
                <c:pt idx="132">
                  <c:v>124.0</c:v>
                </c:pt>
                <c:pt idx="133">
                  <c:v>123.0</c:v>
                </c:pt>
                <c:pt idx="134">
                  <c:v>122.0</c:v>
                </c:pt>
                <c:pt idx="135">
                  <c:v>121.0</c:v>
                </c:pt>
                <c:pt idx="136">
                  <c:v>120.0</c:v>
                </c:pt>
                <c:pt idx="137">
                  <c:v>119.0</c:v>
                </c:pt>
                <c:pt idx="138">
                  <c:v>118.0</c:v>
                </c:pt>
                <c:pt idx="139">
                  <c:v>117.0</c:v>
                </c:pt>
                <c:pt idx="140">
                  <c:v>116.0</c:v>
                </c:pt>
                <c:pt idx="141">
                  <c:v>115.0</c:v>
                </c:pt>
                <c:pt idx="142">
                  <c:v>114.0</c:v>
                </c:pt>
                <c:pt idx="143">
                  <c:v>113.0</c:v>
                </c:pt>
                <c:pt idx="144">
                  <c:v>112.0</c:v>
                </c:pt>
                <c:pt idx="145">
                  <c:v>111.0</c:v>
                </c:pt>
                <c:pt idx="146">
                  <c:v>110.0</c:v>
                </c:pt>
                <c:pt idx="147">
                  <c:v>109.0</c:v>
                </c:pt>
                <c:pt idx="148">
                  <c:v>108.0</c:v>
                </c:pt>
                <c:pt idx="149">
                  <c:v>107.0</c:v>
                </c:pt>
                <c:pt idx="150">
                  <c:v>106.0</c:v>
                </c:pt>
                <c:pt idx="151">
                  <c:v>105.0</c:v>
                </c:pt>
                <c:pt idx="152">
                  <c:v>104.0</c:v>
                </c:pt>
                <c:pt idx="153">
                  <c:v>103.0</c:v>
                </c:pt>
                <c:pt idx="154">
                  <c:v>102.0</c:v>
                </c:pt>
                <c:pt idx="155">
                  <c:v>101.0</c:v>
                </c:pt>
                <c:pt idx="156">
                  <c:v>100.0</c:v>
                </c:pt>
                <c:pt idx="157">
                  <c:v>99.0</c:v>
                </c:pt>
                <c:pt idx="158">
                  <c:v>98.0</c:v>
                </c:pt>
                <c:pt idx="159">
                  <c:v>97.0</c:v>
                </c:pt>
                <c:pt idx="160">
                  <c:v>96.0</c:v>
                </c:pt>
                <c:pt idx="161">
                  <c:v>95.0</c:v>
                </c:pt>
                <c:pt idx="162">
                  <c:v>94.0</c:v>
                </c:pt>
                <c:pt idx="163">
                  <c:v>93.0</c:v>
                </c:pt>
                <c:pt idx="164">
                  <c:v>92.0</c:v>
                </c:pt>
                <c:pt idx="165">
                  <c:v>91.0</c:v>
                </c:pt>
                <c:pt idx="166">
                  <c:v>90.0</c:v>
                </c:pt>
                <c:pt idx="167">
                  <c:v>89.0</c:v>
                </c:pt>
                <c:pt idx="168">
                  <c:v>88.0</c:v>
                </c:pt>
                <c:pt idx="169">
                  <c:v>87.0</c:v>
                </c:pt>
                <c:pt idx="170">
                  <c:v>86.0</c:v>
                </c:pt>
                <c:pt idx="171">
                  <c:v>85.0</c:v>
                </c:pt>
                <c:pt idx="172">
                  <c:v>84.0</c:v>
                </c:pt>
                <c:pt idx="173">
                  <c:v>83.0</c:v>
                </c:pt>
              </c:numCache>
            </c:numRef>
          </c:xVal>
          <c:yVal>
            <c:numRef>
              <c:f>Sheet1!$B$1:$B$174</c:f>
              <c:numCache>
                <c:formatCode>General</c:formatCode>
                <c:ptCount val="174"/>
                <c:pt idx="0">
                  <c:v>40.0</c:v>
                </c:pt>
                <c:pt idx="1">
                  <c:v>40.0</c:v>
                </c:pt>
                <c:pt idx="2">
                  <c:v>40.0</c:v>
                </c:pt>
                <c:pt idx="3">
                  <c:v>40.0</c:v>
                </c:pt>
                <c:pt idx="4">
                  <c:v>40.0</c:v>
                </c:pt>
                <c:pt idx="5">
                  <c:v>41.0</c:v>
                </c:pt>
                <c:pt idx="6">
                  <c:v>41.0</c:v>
                </c:pt>
                <c:pt idx="7">
                  <c:v>41.0</c:v>
                </c:pt>
                <c:pt idx="8">
                  <c:v>41.0</c:v>
                </c:pt>
                <c:pt idx="9">
                  <c:v>41.0</c:v>
                </c:pt>
                <c:pt idx="10">
                  <c:v>41.0</c:v>
                </c:pt>
                <c:pt idx="11">
                  <c:v>42.0</c:v>
                </c:pt>
                <c:pt idx="12">
                  <c:v>42.0</c:v>
                </c:pt>
                <c:pt idx="13">
                  <c:v>42.0</c:v>
                </c:pt>
                <c:pt idx="14">
                  <c:v>42.0</c:v>
                </c:pt>
                <c:pt idx="15">
                  <c:v>42.0</c:v>
                </c:pt>
                <c:pt idx="16">
                  <c:v>43.0</c:v>
                </c:pt>
                <c:pt idx="17">
                  <c:v>43.0</c:v>
                </c:pt>
                <c:pt idx="18">
                  <c:v>43.0</c:v>
                </c:pt>
                <c:pt idx="19">
                  <c:v>43.0</c:v>
                </c:pt>
                <c:pt idx="20">
                  <c:v>44.0</c:v>
                </c:pt>
                <c:pt idx="21">
                  <c:v>44.0</c:v>
                </c:pt>
                <c:pt idx="22">
                  <c:v>44.0</c:v>
                </c:pt>
                <c:pt idx="23">
                  <c:v>44.0</c:v>
                </c:pt>
                <c:pt idx="24">
                  <c:v>45.0</c:v>
                </c:pt>
                <c:pt idx="25">
                  <c:v>45.0</c:v>
                </c:pt>
                <c:pt idx="26">
                  <c:v>45.0</c:v>
                </c:pt>
                <c:pt idx="27">
                  <c:v>45.0</c:v>
                </c:pt>
                <c:pt idx="28">
                  <c:v>46.0</c:v>
                </c:pt>
                <c:pt idx="29">
                  <c:v>46.0</c:v>
                </c:pt>
                <c:pt idx="30">
                  <c:v>46.0</c:v>
                </c:pt>
                <c:pt idx="31">
                  <c:v>46.0</c:v>
                </c:pt>
                <c:pt idx="32">
                  <c:v>47.0</c:v>
                </c:pt>
                <c:pt idx="33">
                  <c:v>47.0</c:v>
                </c:pt>
                <c:pt idx="34">
                  <c:v>47.0</c:v>
                </c:pt>
                <c:pt idx="35">
                  <c:v>48.0</c:v>
                </c:pt>
                <c:pt idx="36">
                  <c:v>48.0</c:v>
                </c:pt>
                <c:pt idx="37">
                  <c:v>48.0</c:v>
                </c:pt>
                <c:pt idx="38">
                  <c:v>49.0</c:v>
                </c:pt>
                <c:pt idx="39">
                  <c:v>49.0</c:v>
                </c:pt>
                <c:pt idx="40">
                  <c:v>49.0</c:v>
                </c:pt>
                <c:pt idx="41">
                  <c:v>50.0</c:v>
                </c:pt>
                <c:pt idx="42">
                  <c:v>50.0</c:v>
                </c:pt>
                <c:pt idx="43">
                  <c:v>50.0</c:v>
                </c:pt>
                <c:pt idx="44">
                  <c:v>51.0</c:v>
                </c:pt>
                <c:pt idx="45">
                  <c:v>51.0</c:v>
                </c:pt>
                <c:pt idx="46">
                  <c:v>51.0</c:v>
                </c:pt>
                <c:pt idx="47">
                  <c:v>52.0</c:v>
                </c:pt>
                <c:pt idx="48">
                  <c:v>52.0</c:v>
                </c:pt>
                <c:pt idx="49">
                  <c:v>53.0</c:v>
                </c:pt>
                <c:pt idx="50">
                  <c:v>53.0</c:v>
                </c:pt>
                <c:pt idx="51">
                  <c:v>54.0</c:v>
                </c:pt>
                <c:pt idx="52">
                  <c:v>54.0</c:v>
                </c:pt>
                <c:pt idx="53">
                  <c:v>55.0</c:v>
                </c:pt>
                <c:pt idx="54">
                  <c:v>55.0</c:v>
                </c:pt>
                <c:pt idx="55">
                  <c:v>56.0</c:v>
                </c:pt>
                <c:pt idx="56">
                  <c:v>56.0</c:v>
                </c:pt>
                <c:pt idx="57">
                  <c:v>57.0</c:v>
                </c:pt>
                <c:pt idx="58">
                  <c:v>57.0</c:v>
                </c:pt>
                <c:pt idx="59">
                  <c:v>58.0</c:v>
                </c:pt>
                <c:pt idx="60">
                  <c:v>58.0</c:v>
                </c:pt>
                <c:pt idx="61">
                  <c:v>59.0</c:v>
                </c:pt>
                <c:pt idx="62">
                  <c:v>60.0</c:v>
                </c:pt>
                <c:pt idx="63">
                  <c:v>60.0</c:v>
                </c:pt>
                <c:pt idx="64">
                  <c:v>61.0</c:v>
                </c:pt>
                <c:pt idx="65">
                  <c:v>62.0</c:v>
                </c:pt>
                <c:pt idx="66">
                  <c:v>62.0</c:v>
                </c:pt>
                <c:pt idx="67">
                  <c:v>63.0</c:v>
                </c:pt>
                <c:pt idx="68">
                  <c:v>64.0</c:v>
                </c:pt>
                <c:pt idx="69">
                  <c:v>65.0</c:v>
                </c:pt>
                <c:pt idx="70">
                  <c:v>65.0</c:v>
                </c:pt>
                <c:pt idx="71">
                  <c:v>66.0</c:v>
                </c:pt>
                <c:pt idx="72">
                  <c:v>67.0</c:v>
                </c:pt>
                <c:pt idx="73">
                  <c:v>68.0</c:v>
                </c:pt>
                <c:pt idx="74">
                  <c:v>69.0</c:v>
                </c:pt>
                <c:pt idx="75">
                  <c:v>70.0</c:v>
                </c:pt>
                <c:pt idx="76">
                  <c:v>71.0</c:v>
                </c:pt>
                <c:pt idx="77">
                  <c:v>72.0</c:v>
                </c:pt>
                <c:pt idx="78">
                  <c:v>73.0</c:v>
                </c:pt>
                <c:pt idx="79">
                  <c:v>74.0</c:v>
                </c:pt>
                <c:pt idx="80">
                  <c:v>75.0</c:v>
                </c:pt>
                <c:pt idx="81">
                  <c:v>77.0</c:v>
                </c:pt>
                <c:pt idx="82">
                  <c:v>78.0</c:v>
                </c:pt>
                <c:pt idx="83">
                  <c:v>79.0</c:v>
                </c:pt>
                <c:pt idx="84">
                  <c:v>81.0</c:v>
                </c:pt>
                <c:pt idx="85">
                  <c:v>82.0</c:v>
                </c:pt>
                <c:pt idx="86">
                  <c:v>84.0</c:v>
                </c:pt>
                <c:pt idx="87">
                  <c:v>85.0</c:v>
                </c:pt>
                <c:pt idx="88">
                  <c:v>87.0</c:v>
                </c:pt>
                <c:pt idx="89">
                  <c:v>89.0</c:v>
                </c:pt>
                <c:pt idx="90">
                  <c:v>91.0</c:v>
                </c:pt>
                <c:pt idx="91">
                  <c:v>93.0</c:v>
                </c:pt>
                <c:pt idx="92">
                  <c:v>95.0</c:v>
                </c:pt>
                <c:pt idx="93">
                  <c:v>98.0</c:v>
                </c:pt>
                <c:pt idx="94">
                  <c:v>100.0</c:v>
                </c:pt>
                <c:pt idx="95">
                  <c:v>103.0</c:v>
                </c:pt>
                <c:pt idx="96">
                  <c:v>105.0</c:v>
                </c:pt>
                <c:pt idx="97">
                  <c:v>108.0</c:v>
                </c:pt>
                <c:pt idx="98">
                  <c:v>112.0</c:v>
                </c:pt>
                <c:pt idx="99">
                  <c:v>115.0</c:v>
                </c:pt>
                <c:pt idx="100">
                  <c:v>119.0</c:v>
                </c:pt>
                <c:pt idx="101">
                  <c:v>123.0</c:v>
                </c:pt>
                <c:pt idx="102">
                  <c:v>127.0</c:v>
                </c:pt>
                <c:pt idx="103">
                  <c:v>132.0</c:v>
                </c:pt>
                <c:pt idx="104">
                  <c:v>137.0</c:v>
                </c:pt>
                <c:pt idx="105">
                  <c:v>143.0</c:v>
                </c:pt>
                <c:pt idx="106">
                  <c:v>149.0</c:v>
                </c:pt>
                <c:pt idx="107">
                  <c:v>156.0</c:v>
                </c:pt>
                <c:pt idx="108">
                  <c:v>163.0</c:v>
                </c:pt>
                <c:pt idx="109">
                  <c:v>172.0</c:v>
                </c:pt>
                <c:pt idx="110">
                  <c:v>182.0</c:v>
                </c:pt>
                <c:pt idx="111">
                  <c:v>192.0</c:v>
                </c:pt>
                <c:pt idx="112">
                  <c:v>205.0</c:v>
                </c:pt>
                <c:pt idx="113">
                  <c:v>219.0</c:v>
                </c:pt>
                <c:pt idx="114">
                  <c:v>236.0</c:v>
                </c:pt>
                <c:pt idx="115">
                  <c:v>256.0</c:v>
                </c:pt>
              </c:numCache>
            </c:numRef>
          </c:yVal>
          <c:smooth val="0"/>
        </c:ser>
        <c:ser>
          <c:idx val="1"/>
          <c:order val="1"/>
          <c:tx>
            <c:v>Average based</c:v>
          </c:tx>
          <c:spPr>
            <a:ln w="28575">
              <a:solidFill>
                <a:srgbClr val="800000"/>
              </a:solidFill>
            </a:ln>
          </c:spPr>
          <c:marker>
            <c:spPr>
              <a:solidFill>
                <a:srgbClr val="800000"/>
              </a:solidFill>
              <a:ln>
                <a:solidFill>
                  <a:srgbClr val="800000"/>
                </a:solidFill>
              </a:ln>
            </c:spPr>
          </c:marker>
          <c:xVal>
            <c:numRef>
              <c:f>Sheet1!$A$1:$A$174</c:f>
              <c:numCache>
                <c:formatCode>General</c:formatCode>
                <c:ptCount val="174"/>
                <c:pt idx="0">
                  <c:v>256.0</c:v>
                </c:pt>
                <c:pt idx="1">
                  <c:v>255.0</c:v>
                </c:pt>
                <c:pt idx="2">
                  <c:v>254.0</c:v>
                </c:pt>
                <c:pt idx="3">
                  <c:v>253.0</c:v>
                </c:pt>
                <c:pt idx="4">
                  <c:v>252.0</c:v>
                </c:pt>
                <c:pt idx="5">
                  <c:v>251.0</c:v>
                </c:pt>
                <c:pt idx="6">
                  <c:v>250.0</c:v>
                </c:pt>
                <c:pt idx="7">
                  <c:v>249.0</c:v>
                </c:pt>
                <c:pt idx="8">
                  <c:v>248.0</c:v>
                </c:pt>
                <c:pt idx="9">
                  <c:v>247.0</c:v>
                </c:pt>
                <c:pt idx="10">
                  <c:v>246.0</c:v>
                </c:pt>
                <c:pt idx="11">
                  <c:v>245.0</c:v>
                </c:pt>
                <c:pt idx="12">
                  <c:v>244.0</c:v>
                </c:pt>
                <c:pt idx="13">
                  <c:v>243.0</c:v>
                </c:pt>
                <c:pt idx="14">
                  <c:v>242.0</c:v>
                </c:pt>
                <c:pt idx="15">
                  <c:v>241.0</c:v>
                </c:pt>
                <c:pt idx="16">
                  <c:v>240.0</c:v>
                </c:pt>
                <c:pt idx="17">
                  <c:v>239.0</c:v>
                </c:pt>
                <c:pt idx="18">
                  <c:v>238.0</c:v>
                </c:pt>
                <c:pt idx="19">
                  <c:v>237.0</c:v>
                </c:pt>
                <c:pt idx="20">
                  <c:v>236.0</c:v>
                </c:pt>
                <c:pt idx="21">
                  <c:v>235.0</c:v>
                </c:pt>
                <c:pt idx="22">
                  <c:v>234.0</c:v>
                </c:pt>
                <c:pt idx="23">
                  <c:v>233.0</c:v>
                </c:pt>
                <c:pt idx="24">
                  <c:v>232.0</c:v>
                </c:pt>
                <c:pt idx="25">
                  <c:v>231.0</c:v>
                </c:pt>
                <c:pt idx="26">
                  <c:v>230.0</c:v>
                </c:pt>
                <c:pt idx="27">
                  <c:v>229.0</c:v>
                </c:pt>
                <c:pt idx="28">
                  <c:v>228.0</c:v>
                </c:pt>
                <c:pt idx="29">
                  <c:v>227.0</c:v>
                </c:pt>
                <c:pt idx="30">
                  <c:v>226.0</c:v>
                </c:pt>
                <c:pt idx="31">
                  <c:v>225.0</c:v>
                </c:pt>
                <c:pt idx="32">
                  <c:v>224.0</c:v>
                </c:pt>
                <c:pt idx="33">
                  <c:v>223.0</c:v>
                </c:pt>
                <c:pt idx="34">
                  <c:v>222.0</c:v>
                </c:pt>
                <c:pt idx="35">
                  <c:v>221.0</c:v>
                </c:pt>
                <c:pt idx="36">
                  <c:v>220.0</c:v>
                </c:pt>
                <c:pt idx="37">
                  <c:v>219.0</c:v>
                </c:pt>
                <c:pt idx="38">
                  <c:v>218.0</c:v>
                </c:pt>
                <c:pt idx="39">
                  <c:v>217.0</c:v>
                </c:pt>
                <c:pt idx="40">
                  <c:v>216.0</c:v>
                </c:pt>
                <c:pt idx="41">
                  <c:v>215.0</c:v>
                </c:pt>
                <c:pt idx="42">
                  <c:v>214.0</c:v>
                </c:pt>
                <c:pt idx="43">
                  <c:v>213.0</c:v>
                </c:pt>
                <c:pt idx="44">
                  <c:v>212.0</c:v>
                </c:pt>
                <c:pt idx="45">
                  <c:v>211.0</c:v>
                </c:pt>
                <c:pt idx="46">
                  <c:v>210.0</c:v>
                </c:pt>
                <c:pt idx="47">
                  <c:v>209.0</c:v>
                </c:pt>
                <c:pt idx="48">
                  <c:v>208.0</c:v>
                </c:pt>
                <c:pt idx="49">
                  <c:v>207.0</c:v>
                </c:pt>
                <c:pt idx="50">
                  <c:v>206.0</c:v>
                </c:pt>
                <c:pt idx="51">
                  <c:v>205.0</c:v>
                </c:pt>
                <c:pt idx="52">
                  <c:v>204.0</c:v>
                </c:pt>
                <c:pt idx="53">
                  <c:v>203.0</c:v>
                </c:pt>
                <c:pt idx="54">
                  <c:v>202.0</c:v>
                </c:pt>
                <c:pt idx="55">
                  <c:v>201.0</c:v>
                </c:pt>
                <c:pt idx="56">
                  <c:v>200.0</c:v>
                </c:pt>
                <c:pt idx="57">
                  <c:v>199.0</c:v>
                </c:pt>
                <c:pt idx="58">
                  <c:v>198.0</c:v>
                </c:pt>
                <c:pt idx="59">
                  <c:v>197.0</c:v>
                </c:pt>
                <c:pt idx="60">
                  <c:v>196.0</c:v>
                </c:pt>
                <c:pt idx="61">
                  <c:v>195.0</c:v>
                </c:pt>
                <c:pt idx="62">
                  <c:v>194.0</c:v>
                </c:pt>
                <c:pt idx="63">
                  <c:v>193.0</c:v>
                </c:pt>
                <c:pt idx="64">
                  <c:v>192.0</c:v>
                </c:pt>
                <c:pt idx="65">
                  <c:v>191.0</c:v>
                </c:pt>
                <c:pt idx="66">
                  <c:v>190.0</c:v>
                </c:pt>
                <c:pt idx="67">
                  <c:v>189.0</c:v>
                </c:pt>
                <c:pt idx="68">
                  <c:v>188.0</c:v>
                </c:pt>
                <c:pt idx="69">
                  <c:v>187.0</c:v>
                </c:pt>
                <c:pt idx="70">
                  <c:v>186.0</c:v>
                </c:pt>
                <c:pt idx="71">
                  <c:v>185.0</c:v>
                </c:pt>
                <c:pt idx="72">
                  <c:v>184.0</c:v>
                </c:pt>
                <c:pt idx="73">
                  <c:v>183.0</c:v>
                </c:pt>
                <c:pt idx="74">
                  <c:v>182.0</c:v>
                </c:pt>
                <c:pt idx="75">
                  <c:v>181.0</c:v>
                </c:pt>
                <c:pt idx="76">
                  <c:v>180.0</c:v>
                </c:pt>
                <c:pt idx="77">
                  <c:v>179.0</c:v>
                </c:pt>
                <c:pt idx="78">
                  <c:v>178.0</c:v>
                </c:pt>
                <c:pt idx="79">
                  <c:v>177.0</c:v>
                </c:pt>
                <c:pt idx="80">
                  <c:v>176.0</c:v>
                </c:pt>
                <c:pt idx="81">
                  <c:v>175.0</c:v>
                </c:pt>
                <c:pt idx="82">
                  <c:v>174.0</c:v>
                </c:pt>
                <c:pt idx="83">
                  <c:v>173.0</c:v>
                </c:pt>
                <c:pt idx="84">
                  <c:v>172.0</c:v>
                </c:pt>
                <c:pt idx="85">
                  <c:v>171.0</c:v>
                </c:pt>
                <c:pt idx="86">
                  <c:v>170.0</c:v>
                </c:pt>
                <c:pt idx="87">
                  <c:v>169.0</c:v>
                </c:pt>
                <c:pt idx="88">
                  <c:v>168.0</c:v>
                </c:pt>
                <c:pt idx="89">
                  <c:v>167.0</c:v>
                </c:pt>
                <c:pt idx="90">
                  <c:v>166.0</c:v>
                </c:pt>
                <c:pt idx="91">
                  <c:v>165.0</c:v>
                </c:pt>
                <c:pt idx="92">
                  <c:v>164.0</c:v>
                </c:pt>
                <c:pt idx="93">
                  <c:v>163.0</c:v>
                </c:pt>
                <c:pt idx="94">
                  <c:v>162.0</c:v>
                </c:pt>
                <c:pt idx="95">
                  <c:v>161.0</c:v>
                </c:pt>
                <c:pt idx="96">
                  <c:v>160.0</c:v>
                </c:pt>
                <c:pt idx="97">
                  <c:v>159.0</c:v>
                </c:pt>
                <c:pt idx="98">
                  <c:v>158.0</c:v>
                </c:pt>
                <c:pt idx="99">
                  <c:v>157.0</c:v>
                </c:pt>
                <c:pt idx="100">
                  <c:v>156.0</c:v>
                </c:pt>
                <c:pt idx="101">
                  <c:v>155.0</c:v>
                </c:pt>
                <c:pt idx="102">
                  <c:v>154.0</c:v>
                </c:pt>
                <c:pt idx="103">
                  <c:v>153.0</c:v>
                </c:pt>
                <c:pt idx="104">
                  <c:v>152.0</c:v>
                </c:pt>
                <c:pt idx="105">
                  <c:v>151.0</c:v>
                </c:pt>
                <c:pt idx="106">
                  <c:v>150.0</c:v>
                </c:pt>
                <c:pt idx="107">
                  <c:v>149.0</c:v>
                </c:pt>
                <c:pt idx="108">
                  <c:v>148.0</c:v>
                </c:pt>
                <c:pt idx="109">
                  <c:v>147.0</c:v>
                </c:pt>
                <c:pt idx="110">
                  <c:v>146.0</c:v>
                </c:pt>
                <c:pt idx="111">
                  <c:v>145.0</c:v>
                </c:pt>
                <c:pt idx="112">
                  <c:v>144.0</c:v>
                </c:pt>
                <c:pt idx="113">
                  <c:v>143.0</c:v>
                </c:pt>
                <c:pt idx="114">
                  <c:v>142.0</c:v>
                </c:pt>
                <c:pt idx="115">
                  <c:v>141.0</c:v>
                </c:pt>
                <c:pt idx="116">
                  <c:v>140.0</c:v>
                </c:pt>
                <c:pt idx="117">
                  <c:v>139.0</c:v>
                </c:pt>
                <c:pt idx="118">
                  <c:v>138.0</c:v>
                </c:pt>
                <c:pt idx="119">
                  <c:v>137.0</c:v>
                </c:pt>
                <c:pt idx="120">
                  <c:v>136.0</c:v>
                </c:pt>
                <c:pt idx="121">
                  <c:v>135.0</c:v>
                </c:pt>
                <c:pt idx="122">
                  <c:v>134.0</c:v>
                </c:pt>
                <c:pt idx="123">
                  <c:v>133.0</c:v>
                </c:pt>
                <c:pt idx="124">
                  <c:v>132.0</c:v>
                </c:pt>
                <c:pt idx="125">
                  <c:v>131.0</c:v>
                </c:pt>
                <c:pt idx="126">
                  <c:v>130.0</c:v>
                </c:pt>
                <c:pt idx="127">
                  <c:v>129.0</c:v>
                </c:pt>
                <c:pt idx="128">
                  <c:v>128.0</c:v>
                </c:pt>
                <c:pt idx="129">
                  <c:v>127.0</c:v>
                </c:pt>
                <c:pt idx="130">
                  <c:v>126.0</c:v>
                </c:pt>
                <c:pt idx="131">
                  <c:v>125.0</c:v>
                </c:pt>
                <c:pt idx="132">
                  <c:v>124.0</c:v>
                </c:pt>
                <c:pt idx="133">
                  <c:v>123.0</c:v>
                </c:pt>
                <c:pt idx="134">
                  <c:v>122.0</c:v>
                </c:pt>
                <c:pt idx="135">
                  <c:v>121.0</c:v>
                </c:pt>
                <c:pt idx="136">
                  <c:v>120.0</c:v>
                </c:pt>
                <c:pt idx="137">
                  <c:v>119.0</c:v>
                </c:pt>
                <c:pt idx="138">
                  <c:v>118.0</c:v>
                </c:pt>
                <c:pt idx="139">
                  <c:v>117.0</c:v>
                </c:pt>
                <c:pt idx="140">
                  <c:v>116.0</c:v>
                </c:pt>
                <c:pt idx="141">
                  <c:v>115.0</c:v>
                </c:pt>
                <c:pt idx="142">
                  <c:v>114.0</c:v>
                </c:pt>
                <c:pt idx="143">
                  <c:v>113.0</c:v>
                </c:pt>
                <c:pt idx="144">
                  <c:v>112.0</c:v>
                </c:pt>
                <c:pt idx="145">
                  <c:v>111.0</c:v>
                </c:pt>
                <c:pt idx="146">
                  <c:v>110.0</c:v>
                </c:pt>
                <c:pt idx="147">
                  <c:v>109.0</c:v>
                </c:pt>
                <c:pt idx="148">
                  <c:v>108.0</c:v>
                </c:pt>
                <c:pt idx="149">
                  <c:v>107.0</c:v>
                </c:pt>
                <c:pt idx="150">
                  <c:v>106.0</c:v>
                </c:pt>
                <c:pt idx="151">
                  <c:v>105.0</c:v>
                </c:pt>
                <c:pt idx="152">
                  <c:v>104.0</c:v>
                </c:pt>
                <c:pt idx="153">
                  <c:v>103.0</c:v>
                </c:pt>
                <c:pt idx="154">
                  <c:v>102.0</c:v>
                </c:pt>
                <c:pt idx="155">
                  <c:v>101.0</c:v>
                </c:pt>
                <c:pt idx="156">
                  <c:v>100.0</c:v>
                </c:pt>
                <c:pt idx="157">
                  <c:v>99.0</c:v>
                </c:pt>
                <c:pt idx="158">
                  <c:v>98.0</c:v>
                </c:pt>
                <c:pt idx="159">
                  <c:v>97.0</c:v>
                </c:pt>
                <c:pt idx="160">
                  <c:v>96.0</c:v>
                </c:pt>
                <c:pt idx="161">
                  <c:v>95.0</c:v>
                </c:pt>
                <c:pt idx="162">
                  <c:v>94.0</c:v>
                </c:pt>
                <c:pt idx="163">
                  <c:v>93.0</c:v>
                </c:pt>
                <c:pt idx="164">
                  <c:v>92.0</c:v>
                </c:pt>
                <c:pt idx="165">
                  <c:v>91.0</c:v>
                </c:pt>
                <c:pt idx="166">
                  <c:v>90.0</c:v>
                </c:pt>
                <c:pt idx="167">
                  <c:v>89.0</c:v>
                </c:pt>
                <c:pt idx="168">
                  <c:v>88.0</c:v>
                </c:pt>
                <c:pt idx="169">
                  <c:v>87.0</c:v>
                </c:pt>
                <c:pt idx="170">
                  <c:v>86.0</c:v>
                </c:pt>
                <c:pt idx="171">
                  <c:v>85.0</c:v>
                </c:pt>
                <c:pt idx="172">
                  <c:v>84.0</c:v>
                </c:pt>
                <c:pt idx="173">
                  <c:v>83.0</c:v>
                </c:pt>
              </c:numCache>
            </c:numRef>
          </c:xVal>
          <c:yVal>
            <c:numRef>
              <c:f>Sheet1!$E$1:$E$174</c:f>
              <c:numCache>
                <c:formatCode>General</c:formatCode>
                <c:ptCount val="174"/>
                <c:pt idx="0">
                  <c:v>24.0</c:v>
                </c:pt>
                <c:pt idx="1">
                  <c:v>24.0</c:v>
                </c:pt>
                <c:pt idx="2">
                  <c:v>24.0</c:v>
                </c:pt>
                <c:pt idx="3">
                  <c:v>24.0</c:v>
                </c:pt>
                <c:pt idx="4">
                  <c:v>24.0</c:v>
                </c:pt>
                <c:pt idx="5">
                  <c:v>24.0</c:v>
                </c:pt>
                <c:pt idx="6">
                  <c:v>24.0</c:v>
                </c:pt>
                <c:pt idx="7">
                  <c:v>24.0</c:v>
                </c:pt>
                <c:pt idx="8">
                  <c:v>24.0</c:v>
                </c:pt>
                <c:pt idx="9">
                  <c:v>24.0</c:v>
                </c:pt>
                <c:pt idx="10">
                  <c:v>24.0</c:v>
                </c:pt>
                <c:pt idx="11">
                  <c:v>24.0</c:v>
                </c:pt>
                <c:pt idx="12">
                  <c:v>24.0</c:v>
                </c:pt>
                <c:pt idx="13">
                  <c:v>24.0</c:v>
                </c:pt>
                <c:pt idx="14">
                  <c:v>24.0</c:v>
                </c:pt>
                <c:pt idx="15">
                  <c:v>25.0</c:v>
                </c:pt>
                <c:pt idx="16">
                  <c:v>25.0</c:v>
                </c:pt>
                <c:pt idx="17">
                  <c:v>25.0</c:v>
                </c:pt>
                <c:pt idx="18">
                  <c:v>25.0</c:v>
                </c:pt>
                <c:pt idx="19">
                  <c:v>25.0</c:v>
                </c:pt>
                <c:pt idx="20">
                  <c:v>25.0</c:v>
                </c:pt>
                <c:pt idx="21">
                  <c:v>25.0</c:v>
                </c:pt>
                <c:pt idx="22">
                  <c:v>25.0</c:v>
                </c:pt>
                <c:pt idx="23">
                  <c:v>25.0</c:v>
                </c:pt>
                <c:pt idx="24">
                  <c:v>25.0</c:v>
                </c:pt>
                <c:pt idx="25">
                  <c:v>25.0</c:v>
                </c:pt>
                <c:pt idx="26">
                  <c:v>25.0</c:v>
                </c:pt>
                <c:pt idx="27">
                  <c:v>25.0</c:v>
                </c:pt>
                <c:pt idx="28">
                  <c:v>26.0</c:v>
                </c:pt>
                <c:pt idx="29">
                  <c:v>26.0</c:v>
                </c:pt>
                <c:pt idx="30">
                  <c:v>26.0</c:v>
                </c:pt>
                <c:pt idx="31">
                  <c:v>26.0</c:v>
                </c:pt>
                <c:pt idx="32">
                  <c:v>26.0</c:v>
                </c:pt>
                <c:pt idx="33">
                  <c:v>26.0</c:v>
                </c:pt>
                <c:pt idx="34">
                  <c:v>26.0</c:v>
                </c:pt>
                <c:pt idx="35">
                  <c:v>26.0</c:v>
                </c:pt>
                <c:pt idx="36">
                  <c:v>26.0</c:v>
                </c:pt>
                <c:pt idx="37">
                  <c:v>26.0</c:v>
                </c:pt>
                <c:pt idx="38">
                  <c:v>26.0</c:v>
                </c:pt>
                <c:pt idx="39">
                  <c:v>27.0</c:v>
                </c:pt>
                <c:pt idx="40">
                  <c:v>27.0</c:v>
                </c:pt>
                <c:pt idx="41">
                  <c:v>27.0</c:v>
                </c:pt>
                <c:pt idx="42">
                  <c:v>27.0</c:v>
                </c:pt>
                <c:pt idx="43">
                  <c:v>27.0</c:v>
                </c:pt>
                <c:pt idx="44">
                  <c:v>27.0</c:v>
                </c:pt>
                <c:pt idx="45">
                  <c:v>27.0</c:v>
                </c:pt>
                <c:pt idx="46">
                  <c:v>27.0</c:v>
                </c:pt>
                <c:pt idx="47">
                  <c:v>27.0</c:v>
                </c:pt>
                <c:pt idx="48">
                  <c:v>28.0</c:v>
                </c:pt>
                <c:pt idx="49">
                  <c:v>28.0</c:v>
                </c:pt>
                <c:pt idx="50">
                  <c:v>28.0</c:v>
                </c:pt>
                <c:pt idx="51">
                  <c:v>28.0</c:v>
                </c:pt>
                <c:pt idx="52">
                  <c:v>28.0</c:v>
                </c:pt>
                <c:pt idx="53">
                  <c:v>28.0</c:v>
                </c:pt>
                <c:pt idx="54">
                  <c:v>28.0</c:v>
                </c:pt>
                <c:pt idx="55">
                  <c:v>28.0</c:v>
                </c:pt>
                <c:pt idx="56">
                  <c:v>29.0</c:v>
                </c:pt>
                <c:pt idx="57">
                  <c:v>29.0</c:v>
                </c:pt>
                <c:pt idx="58">
                  <c:v>29.0</c:v>
                </c:pt>
                <c:pt idx="59">
                  <c:v>29.0</c:v>
                </c:pt>
                <c:pt idx="60">
                  <c:v>29.0</c:v>
                </c:pt>
                <c:pt idx="61">
                  <c:v>29.0</c:v>
                </c:pt>
                <c:pt idx="62">
                  <c:v>30.0</c:v>
                </c:pt>
                <c:pt idx="63">
                  <c:v>30.0</c:v>
                </c:pt>
                <c:pt idx="64">
                  <c:v>30.0</c:v>
                </c:pt>
                <c:pt idx="65">
                  <c:v>30.0</c:v>
                </c:pt>
                <c:pt idx="66">
                  <c:v>30.0</c:v>
                </c:pt>
                <c:pt idx="67">
                  <c:v>30.0</c:v>
                </c:pt>
                <c:pt idx="68">
                  <c:v>31.0</c:v>
                </c:pt>
                <c:pt idx="69">
                  <c:v>31.0</c:v>
                </c:pt>
                <c:pt idx="70">
                  <c:v>31.0</c:v>
                </c:pt>
                <c:pt idx="71">
                  <c:v>31.0</c:v>
                </c:pt>
                <c:pt idx="72">
                  <c:v>31.0</c:v>
                </c:pt>
                <c:pt idx="73">
                  <c:v>31.0</c:v>
                </c:pt>
                <c:pt idx="74">
                  <c:v>32.0</c:v>
                </c:pt>
                <c:pt idx="75">
                  <c:v>32.0</c:v>
                </c:pt>
                <c:pt idx="76">
                  <c:v>32.0</c:v>
                </c:pt>
                <c:pt idx="77">
                  <c:v>32.0</c:v>
                </c:pt>
                <c:pt idx="78">
                  <c:v>33.0</c:v>
                </c:pt>
                <c:pt idx="79">
                  <c:v>33.0</c:v>
                </c:pt>
                <c:pt idx="80">
                  <c:v>33.0</c:v>
                </c:pt>
                <c:pt idx="81">
                  <c:v>33.0</c:v>
                </c:pt>
                <c:pt idx="82">
                  <c:v>33.0</c:v>
                </c:pt>
                <c:pt idx="83">
                  <c:v>34.0</c:v>
                </c:pt>
                <c:pt idx="84">
                  <c:v>34.0</c:v>
                </c:pt>
                <c:pt idx="85">
                  <c:v>34.0</c:v>
                </c:pt>
                <c:pt idx="86">
                  <c:v>35.0</c:v>
                </c:pt>
                <c:pt idx="87">
                  <c:v>35.0</c:v>
                </c:pt>
                <c:pt idx="88">
                  <c:v>35.0</c:v>
                </c:pt>
                <c:pt idx="89">
                  <c:v>35.0</c:v>
                </c:pt>
                <c:pt idx="90">
                  <c:v>36.0</c:v>
                </c:pt>
                <c:pt idx="91">
                  <c:v>36.0</c:v>
                </c:pt>
                <c:pt idx="92">
                  <c:v>36.0</c:v>
                </c:pt>
                <c:pt idx="93">
                  <c:v>37.0</c:v>
                </c:pt>
                <c:pt idx="94">
                  <c:v>37.0</c:v>
                </c:pt>
                <c:pt idx="95">
                  <c:v>37.0</c:v>
                </c:pt>
                <c:pt idx="96">
                  <c:v>38.0</c:v>
                </c:pt>
                <c:pt idx="97">
                  <c:v>38.0</c:v>
                </c:pt>
                <c:pt idx="98">
                  <c:v>39.0</c:v>
                </c:pt>
                <c:pt idx="99">
                  <c:v>39.0</c:v>
                </c:pt>
                <c:pt idx="100">
                  <c:v>39.0</c:v>
                </c:pt>
                <c:pt idx="101">
                  <c:v>40.0</c:v>
                </c:pt>
                <c:pt idx="102">
                  <c:v>40.0</c:v>
                </c:pt>
                <c:pt idx="103">
                  <c:v>41.0</c:v>
                </c:pt>
                <c:pt idx="104">
                  <c:v>41.0</c:v>
                </c:pt>
                <c:pt idx="105">
                  <c:v>42.0</c:v>
                </c:pt>
                <c:pt idx="106">
                  <c:v>42.0</c:v>
                </c:pt>
                <c:pt idx="107">
                  <c:v>43.0</c:v>
                </c:pt>
                <c:pt idx="108">
                  <c:v>43.0</c:v>
                </c:pt>
                <c:pt idx="109">
                  <c:v>44.0</c:v>
                </c:pt>
                <c:pt idx="110">
                  <c:v>45.0</c:v>
                </c:pt>
                <c:pt idx="111">
                  <c:v>45.0</c:v>
                </c:pt>
                <c:pt idx="112">
                  <c:v>46.0</c:v>
                </c:pt>
                <c:pt idx="113">
                  <c:v>47.0</c:v>
                </c:pt>
                <c:pt idx="114">
                  <c:v>47.0</c:v>
                </c:pt>
                <c:pt idx="115">
                  <c:v>48.0</c:v>
                </c:pt>
                <c:pt idx="116">
                  <c:v>49.0</c:v>
                </c:pt>
                <c:pt idx="117">
                  <c:v>50.0</c:v>
                </c:pt>
                <c:pt idx="118">
                  <c:v>51.0</c:v>
                </c:pt>
                <c:pt idx="119">
                  <c:v>52.0</c:v>
                </c:pt>
                <c:pt idx="120">
                  <c:v>52.0</c:v>
                </c:pt>
                <c:pt idx="121">
                  <c:v>54.0</c:v>
                </c:pt>
                <c:pt idx="122">
                  <c:v>55.0</c:v>
                </c:pt>
                <c:pt idx="123">
                  <c:v>56.0</c:v>
                </c:pt>
                <c:pt idx="124">
                  <c:v>57.0</c:v>
                </c:pt>
                <c:pt idx="125">
                  <c:v>58.0</c:v>
                </c:pt>
                <c:pt idx="126">
                  <c:v>60.0</c:v>
                </c:pt>
                <c:pt idx="127">
                  <c:v>61.0</c:v>
                </c:pt>
                <c:pt idx="128">
                  <c:v>63.0</c:v>
                </c:pt>
                <c:pt idx="129">
                  <c:v>64.0</c:v>
                </c:pt>
                <c:pt idx="130">
                  <c:v>66.0</c:v>
                </c:pt>
                <c:pt idx="131">
                  <c:v>68.0</c:v>
                </c:pt>
                <c:pt idx="132">
                  <c:v>70.0</c:v>
                </c:pt>
                <c:pt idx="133">
                  <c:v>72.0</c:v>
                </c:pt>
                <c:pt idx="134">
                  <c:v>75.0</c:v>
                </c:pt>
                <c:pt idx="135">
                  <c:v>77.0</c:v>
                </c:pt>
                <c:pt idx="136">
                  <c:v>80.0</c:v>
                </c:pt>
                <c:pt idx="137">
                  <c:v>83.0</c:v>
                </c:pt>
                <c:pt idx="138">
                  <c:v>87.0</c:v>
                </c:pt>
                <c:pt idx="139">
                  <c:v>90.0</c:v>
                </c:pt>
                <c:pt idx="140">
                  <c:v>94.0</c:v>
                </c:pt>
                <c:pt idx="141">
                  <c:v>99.0</c:v>
                </c:pt>
                <c:pt idx="142">
                  <c:v>104.0</c:v>
                </c:pt>
                <c:pt idx="143">
                  <c:v>110.0</c:v>
                </c:pt>
                <c:pt idx="144">
                  <c:v>117.0</c:v>
                </c:pt>
                <c:pt idx="145">
                  <c:v>125.0</c:v>
                </c:pt>
                <c:pt idx="146">
                  <c:v>134.0</c:v>
                </c:pt>
                <c:pt idx="147">
                  <c:v>145.0</c:v>
                </c:pt>
                <c:pt idx="148">
                  <c:v>157.0</c:v>
                </c:pt>
                <c:pt idx="149">
                  <c:v>173.0</c:v>
                </c:pt>
                <c:pt idx="150">
                  <c:v>192.0</c:v>
                </c:pt>
                <c:pt idx="151">
                  <c:v>217.0</c:v>
                </c:pt>
                <c:pt idx="152">
                  <c:v>250.0</c:v>
                </c:pt>
              </c:numCache>
            </c:numRef>
          </c:yVal>
          <c:smooth val="0"/>
        </c:ser>
        <c:ser>
          <c:idx val="2"/>
          <c:order val="2"/>
          <c:tx>
            <c:v>Lower bound based</c:v>
          </c:tx>
          <c:spPr>
            <a:ln w="28575">
              <a:solidFill>
                <a:srgbClr val="008000"/>
              </a:solidFill>
            </a:ln>
          </c:spPr>
          <c:marker>
            <c:spPr>
              <a:solidFill>
                <a:srgbClr val="008000"/>
              </a:solidFill>
              <a:ln>
                <a:solidFill>
                  <a:srgbClr val="008000"/>
                </a:solidFill>
              </a:ln>
            </c:spPr>
          </c:marker>
          <c:xVal>
            <c:numRef>
              <c:f>Sheet1!$A$1:$A$174</c:f>
              <c:numCache>
                <c:formatCode>General</c:formatCode>
                <c:ptCount val="174"/>
                <c:pt idx="0">
                  <c:v>256.0</c:v>
                </c:pt>
                <c:pt idx="1">
                  <c:v>255.0</c:v>
                </c:pt>
                <c:pt idx="2">
                  <c:v>254.0</c:v>
                </c:pt>
                <c:pt idx="3">
                  <c:v>253.0</c:v>
                </c:pt>
                <c:pt idx="4">
                  <c:v>252.0</c:v>
                </c:pt>
                <c:pt idx="5">
                  <c:v>251.0</c:v>
                </c:pt>
                <c:pt idx="6">
                  <c:v>250.0</c:v>
                </c:pt>
                <c:pt idx="7">
                  <c:v>249.0</c:v>
                </c:pt>
                <c:pt idx="8">
                  <c:v>248.0</c:v>
                </c:pt>
                <c:pt idx="9">
                  <c:v>247.0</c:v>
                </c:pt>
                <c:pt idx="10">
                  <c:v>246.0</c:v>
                </c:pt>
                <c:pt idx="11">
                  <c:v>245.0</c:v>
                </c:pt>
                <c:pt idx="12">
                  <c:v>244.0</c:v>
                </c:pt>
                <c:pt idx="13">
                  <c:v>243.0</c:v>
                </c:pt>
                <c:pt idx="14">
                  <c:v>242.0</c:v>
                </c:pt>
                <c:pt idx="15">
                  <c:v>241.0</c:v>
                </c:pt>
                <c:pt idx="16">
                  <c:v>240.0</c:v>
                </c:pt>
                <c:pt idx="17">
                  <c:v>239.0</c:v>
                </c:pt>
                <c:pt idx="18">
                  <c:v>238.0</c:v>
                </c:pt>
                <c:pt idx="19">
                  <c:v>237.0</c:v>
                </c:pt>
                <c:pt idx="20">
                  <c:v>236.0</c:v>
                </c:pt>
                <c:pt idx="21">
                  <c:v>235.0</c:v>
                </c:pt>
                <c:pt idx="22">
                  <c:v>234.0</c:v>
                </c:pt>
                <c:pt idx="23">
                  <c:v>233.0</c:v>
                </c:pt>
                <c:pt idx="24">
                  <c:v>232.0</c:v>
                </c:pt>
                <c:pt idx="25">
                  <c:v>231.0</c:v>
                </c:pt>
                <c:pt idx="26">
                  <c:v>230.0</c:v>
                </c:pt>
                <c:pt idx="27">
                  <c:v>229.0</c:v>
                </c:pt>
                <c:pt idx="28">
                  <c:v>228.0</c:v>
                </c:pt>
                <c:pt idx="29">
                  <c:v>227.0</c:v>
                </c:pt>
                <c:pt idx="30">
                  <c:v>226.0</c:v>
                </c:pt>
                <c:pt idx="31">
                  <c:v>225.0</c:v>
                </c:pt>
                <c:pt idx="32">
                  <c:v>224.0</c:v>
                </c:pt>
                <c:pt idx="33">
                  <c:v>223.0</c:v>
                </c:pt>
                <c:pt idx="34">
                  <c:v>222.0</c:v>
                </c:pt>
                <c:pt idx="35">
                  <c:v>221.0</c:v>
                </c:pt>
                <c:pt idx="36">
                  <c:v>220.0</c:v>
                </c:pt>
                <c:pt idx="37">
                  <c:v>219.0</c:v>
                </c:pt>
                <c:pt idx="38">
                  <c:v>218.0</c:v>
                </c:pt>
                <c:pt idx="39">
                  <c:v>217.0</c:v>
                </c:pt>
                <c:pt idx="40">
                  <c:v>216.0</c:v>
                </c:pt>
                <c:pt idx="41">
                  <c:v>215.0</c:v>
                </c:pt>
                <c:pt idx="42">
                  <c:v>214.0</c:v>
                </c:pt>
                <c:pt idx="43">
                  <c:v>213.0</c:v>
                </c:pt>
                <c:pt idx="44">
                  <c:v>212.0</c:v>
                </c:pt>
                <c:pt idx="45">
                  <c:v>211.0</c:v>
                </c:pt>
                <c:pt idx="46">
                  <c:v>210.0</c:v>
                </c:pt>
                <c:pt idx="47">
                  <c:v>209.0</c:v>
                </c:pt>
                <c:pt idx="48">
                  <c:v>208.0</c:v>
                </c:pt>
                <c:pt idx="49">
                  <c:v>207.0</c:v>
                </c:pt>
                <c:pt idx="50">
                  <c:v>206.0</c:v>
                </c:pt>
                <c:pt idx="51">
                  <c:v>205.0</c:v>
                </c:pt>
                <c:pt idx="52">
                  <c:v>204.0</c:v>
                </c:pt>
                <c:pt idx="53">
                  <c:v>203.0</c:v>
                </c:pt>
                <c:pt idx="54">
                  <c:v>202.0</c:v>
                </c:pt>
                <c:pt idx="55">
                  <c:v>201.0</c:v>
                </c:pt>
                <c:pt idx="56">
                  <c:v>200.0</c:v>
                </c:pt>
                <c:pt idx="57">
                  <c:v>199.0</c:v>
                </c:pt>
                <c:pt idx="58">
                  <c:v>198.0</c:v>
                </c:pt>
                <c:pt idx="59">
                  <c:v>197.0</c:v>
                </c:pt>
                <c:pt idx="60">
                  <c:v>196.0</c:v>
                </c:pt>
                <c:pt idx="61">
                  <c:v>195.0</c:v>
                </c:pt>
                <c:pt idx="62">
                  <c:v>194.0</c:v>
                </c:pt>
                <c:pt idx="63">
                  <c:v>193.0</c:v>
                </c:pt>
                <c:pt idx="64">
                  <c:v>192.0</c:v>
                </c:pt>
                <c:pt idx="65">
                  <c:v>191.0</c:v>
                </c:pt>
                <c:pt idx="66">
                  <c:v>190.0</c:v>
                </c:pt>
                <c:pt idx="67">
                  <c:v>189.0</c:v>
                </c:pt>
                <c:pt idx="68">
                  <c:v>188.0</c:v>
                </c:pt>
                <c:pt idx="69">
                  <c:v>187.0</c:v>
                </c:pt>
                <c:pt idx="70">
                  <c:v>186.0</c:v>
                </c:pt>
                <c:pt idx="71">
                  <c:v>185.0</c:v>
                </c:pt>
                <c:pt idx="72">
                  <c:v>184.0</c:v>
                </c:pt>
                <c:pt idx="73">
                  <c:v>183.0</c:v>
                </c:pt>
                <c:pt idx="74">
                  <c:v>182.0</c:v>
                </c:pt>
                <c:pt idx="75">
                  <c:v>181.0</c:v>
                </c:pt>
                <c:pt idx="76">
                  <c:v>180.0</c:v>
                </c:pt>
                <c:pt idx="77">
                  <c:v>179.0</c:v>
                </c:pt>
                <c:pt idx="78">
                  <c:v>178.0</c:v>
                </c:pt>
                <c:pt idx="79">
                  <c:v>177.0</c:v>
                </c:pt>
                <c:pt idx="80">
                  <c:v>176.0</c:v>
                </c:pt>
                <c:pt idx="81">
                  <c:v>175.0</c:v>
                </c:pt>
                <c:pt idx="82">
                  <c:v>174.0</c:v>
                </c:pt>
                <c:pt idx="83">
                  <c:v>173.0</c:v>
                </c:pt>
                <c:pt idx="84">
                  <c:v>172.0</c:v>
                </c:pt>
                <c:pt idx="85">
                  <c:v>171.0</c:v>
                </c:pt>
                <c:pt idx="86">
                  <c:v>170.0</c:v>
                </c:pt>
                <c:pt idx="87">
                  <c:v>169.0</c:v>
                </c:pt>
                <c:pt idx="88">
                  <c:v>168.0</c:v>
                </c:pt>
                <c:pt idx="89">
                  <c:v>167.0</c:v>
                </c:pt>
                <c:pt idx="90">
                  <c:v>166.0</c:v>
                </c:pt>
                <c:pt idx="91">
                  <c:v>165.0</c:v>
                </c:pt>
                <c:pt idx="92">
                  <c:v>164.0</c:v>
                </c:pt>
                <c:pt idx="93">
                  <c:v>163.0</c:v>
                </c:pt>
                <c:pt idx="94">
                  <c:v>162.0</c:v>
                </c:pt>
                <c:pt idx="95">
                  <c:v>161.0</c:v>
                </c:pt>
                <c:pt idx="96">
                  <c:v>160.0</c:v>
                </c:pt>
                <c:pt idx="97">
                  <c:v>159.0</c:v>
                </c:pt>
                <c:pt idx="98">
                  <c:v>158.0</c:v>
                </c:pt>
                <c:pt idx="99">
                  <c:v>157.0</c:v>
                </c:pt>
                <c:pt idx="100">
                  <c:v>156.0</c:v>
                </c:pt>
                <c:pt idx="101">
                  <c:v>155.0</c:v>
                </c:pt>
                <c:pt idx="102">
                  <c:v>154.0</c:v>
                </c:pt>
                <c:pt idx="103">
                  <c:v>153.0</c:v>
                </c:pt>
                <c:pt idx="104">
                  <c:v>152.0</c:v>
                </c:pt>
                <c:pt idx="105">
                  <c:v>151.0</c:v>
                </c:pt>
                <c:pt idx="106">
                  <c:v>150.0</c:v>
                </c:pt>
                <c:pt idx="107">
                  <c:v>149.0</c:v>
                </c:pt>
                <c:pt idx="108">
                  <c:v>148.0</c:v>
                </c:pt>
                <c:pt idx="109">
                  <c:v>147.0</c:v>
                </c:pt>
                <c:pt idx="110">
                  <c:v>146.0</c:v>
                </c:pt>
                <c:pt idx="111">
                  <c:v>145.0</c:v>
                </c:pt>
                <c:pt idx="112">
                  <c:v>144.0</c:v>
                </c:pt>
                <c:pt idx="113">
                  <c:v>143.0</c:v>
                </c:pt>
                <c:pt idx="114">
                  <c:v>142.0</c:v>
                </c:pt>
                <c:pt idx="115">
                  <c:v>141.0</c:v>
                </c:pt>
                <c:pt idx="116">
                  <c:v>140.0</c:v>
                </c:pt>
                <c:pt idx="117">
                  <c:v>139.0</c:v>
                </c:pt>
                <c:pt idx="118">
                  <c:v>138.0</c:v>
                </c:pt>
                <c:pt idx="119">
                  <c:v>137.0</c:v>
                </c:pt>
                <c:pt idx="120">
                  <c:v>136.0</c:v>
                </c:pt>
                <c:pt idx="121">
                  <c:v>135.0</c:v>
                </c:pt>
                <c:pt idx="122">
                  <c:v>134.0</c:v>
                </c:pt>
                <c:pt idx="123">
                  <c:v>133.0</c:v>
                </c:pt>
                <c:pt idx="124">
                  <c:v>132.0</c:v>
                </c:pt>
                <c:pt idx="125">
                  <c:v>131.0</c:v>
                </c:pt>
                <c:pt idx="126">
                  <c:v>130.0</c:v>
                </c:pt>
                <c:pt idx="127">
                  <c:v>129.0</c:v>
                </c:pt>
                <c:pt idx="128">
                  <c:v>128.0</c:v>
                </c:pt>
                <c:pt idx="129">
                  <c:v>127.0</c:v>
                </c:pt>
                <c:pt idx="130">
                  <c:v>126.0</c:v>
                </c:pt>
                <c:pt idx="131">
                  <c:v>125.0</c:v>
                </c:pt>
                <c:pt idx="132">
                  <c:v>124.0</c:v>
                </c:pt>
                <c:pt idx="133">
                  <c:v>123.0</c:v>
                </c:pt>
                <c:pt idx="134">
                  <c:v>122.0</c:v>
                </c:pt>
                <c:pt idx="135">
                  <c:v>121.0</c:v>
                </c:pt>
                <c:pt idx="136">
                  <c:v>120.0</c:v>
                </c:pt>
                <c:pt idx="137">
                  <c:v>119.0</c:v>
                </c:pt>
                <c:pt idx="138">
                  <c:v>118.0</c:v>
                </c:pt>
                <c:pt idx="139">
                  <c:v>117.0</c:v>
                </c:pt>
                <c:pt idx="140">
                  <c:v>116.0</c:v>
                </c:pt>
                <c:pt idx="141">
                  <c:v>115.0</c:v>
                </c:pt>
                <c:pt idx="142">
                  <c:v>114.0</c:v>
                </c:pt>
                <c:pt idx="143">
                  <c:v>113.0</c:v>
                </c:pt>
                <c:pt idx="144">
                  <c:v>112.0</c:v>
                </c:pt>
                <c:pt idx="145">
                  <c:v>111.0</c:v>
                </c:pt>
                <c:pt idx="146">
                  <c:v>110.0</c:v>
                </c:pt>
                <c:pt idx="147">
                  <c:v>109.0</c:v>
                </c:pt>
                <c:pt idx="148">
                  <c:v>108.0</c:v>
                </c:pt>
                <c:pt idx="149">
                  <c:v>107.0</c:v>
                </c:pt>
                <c:pt idx="150">
                  <c:v>106.0</c:v>
                </c:pt>
                <c:pt idx="151">
                  <c:v>105.0</c:v>
                </c:pt>
                <c:pt idx="152">
                  <c:v>104.0</c:v>
                </c:pt>
                <c:pt idx="153">
                  <c:v>103.0</c:v>
                </c:pt>
                <c:pt idx="154">
                  <c:v>102.0</c:v>
                </c:pt>
                <c:pt idx="155">
                  <c:v>101.0</c:v>
                </c:pt>
                <c:pt idx="156">
                  <c:v>100.0</c:v>
                </c:pt>
                <c:pt idx="157">
                  <c:v>99.0</c:v>
                </c:pt>
                <c:pt idx="158">
                  <c:v>98.0</c:v>
                </c:pt>
                <c:pt idx="159">
                  <c:v>97.0</c:v>
                </c:pt>
                <c:pt idx="160">
                  <c:v>96.0</c:v>
                </c:pt>
                <c:pt idx="161">
                  <c:v>95.0</c:v>
                </c:pt>
                <c:pt idx="162">
                  <c:v>94.0</c:v>
                </c:pt>
                <c:pt idx="163">
                  <c:v>93.0</c:v>
                </c:pt>
                <c:pt idx="164">
                  <c:v>92.0</c:v>
                </c:pt>
                <c:pt idx="165">
                  <c:v>91.0</c:v>
                </c:pt>
                <c:pt idx="166">
                  <c:v>90.0</c:v>
                </c:pt>
                <c:pt idx="167">
                  <c:v>89.0</c:v>
                </c:pt>
                <c:pt idx="168">
                  <c:v>88.0</c:v>
                </c:pt>
                <c:pt idx="169">
                  <c:v>87.0</c:v>
                </c:pt>
                <c:pt idx="170">
                  <c:v>86.0</c:v>
                </c:pt>
                <c:pt idx="171">
                  <c:v>85.0</c:v>
                </c:pt>
                <c:pt idx="172">
                  <c:v>84.0</c:v>
                </c:pt>
                <c:pt idx="173">
                  <c:v>83.0</c:v>
                </c:pt>
              </c:numCache>
            </c:numRef>
          </c:xVal>
          <c:yVal>
            <c:numRef>
              <c:f>Sheet1!$H$1:$H$174</c:f>
              <c:numCache>
                <c:formatCode>General</c:formatCode>
                <c:ptCount val="174"/>
                <c:pt idx="0">
                  <c:v>17.0</c:v>
                </c:pt>
                <c:pt idx="1">
                  <c:v>17.0</c:v>
                </c:pt>
                <c:pt idx="2">
                  <c:v>17.0</c:v>
                </c:pt>
                <c:pt idx="3">
                  <c:v>17.0</c:v>
                </c:pt>
                <c:pt idx="4">
                  <c:v>17.0</c:v>
                </c:pt>
                <c:pt idx="5">
                  <c:v>17.0</c:v>
                </c:pt>
                <c:pt idx="6">
                  <c:v>17.0</c:v>
                </c:pt>
                <c:pt idx="7">
                  <c:v>17.0</c:v>
                </c:pt>
                <c:pt idx="8">
                  <c:v>17.0</c:v>
                </c:pt>
                <c:pt idx="9">
                  <c:v>17.0</c:v>
                </c:pt>
                <c:pt idx="10">
                  <c:v>17.0</c:v>
                </c:pt>
                <c:pt idx="11">
                  <c:v>17.0</c:v>
                </c:pt>
                <c:pt idx="12">
                  <c:v>17.0</c:v>
                </c:pt>
                <c:pt idx="13">
                  <c:v>17.0</c:v>
                </c:pt>
                <c:pt idx="14">
                  <c:v>17.0</c:v>
                </c:pt>
                <c:pt idx="15">
                  <c:v>17.0</c:v>
                </c:pt>
                <c:pt idx="16">
                  <c:v>17.0</c:v>
                </c:pt>
                <c:pt idx="17">
                  <c:v>17.0</c:v>
                </c:pt>
                <c:pt idx="18">
                  <c:v>17.0</c:v>
                </c:pt>
                <c:pt idx="19">
                  <c:v>17.0</c:v>
                </c:pt>
                <c:pt idx="20">
                  <c:v>17.0</c:v>
                </c:pt>
                <c:pt idx="21">
                  <c:v>17.0</c:v>
                </c:pt>
                <c:pt idx="22">
                  <c:v>17.0</c:v>
                </c:pt>
                <c:pt idx="23">
                  <c:v>17.0</c:v>
                </c:pt>
                <c:pt idx="24">
                  <c:v>18.0</c:v>
                </c:pt>
                <c:pt idx="25">
                  <c:v>18.0</c:v>
                </c:pt>
                <c:pt idx="26">
                  <c:v>18.0</c:v>
                </c:pt>
                <c:pt idx="27">
                  <c:v>18.0</c:v>
                </c:pt>
                <c:pt idx="28">
                  <c:v>18.0</c:v>
                </c:pt>
                <c:pt idx="29">
                  <c:v>18.0</c:v>
                </c:pt>
                <c:pt idx="30">
                  <c:v>18.0</c:v>
                </c:pt>
                <c:pt idx="31">
                  <c:v>18.0</c:v>
                </c:pt>
                <c:pt idx="32">
                  <c:v>18.0</c:v>
                </c:pt>
                <c:pt idx="33">
                  <c:v>18.0</c:v>
                </c:pt>
                <c:pt idx="34">
                  <c:v>18.0</c:v>
                </c:pt>
                <c:pt idx="35">
                  <c:v>18.0</c:v>
                </c:pt>
                <c:pt idx="36">
                  <c:v>18.0</c:v>
                </c:pt>
                <c:pt idx="37">
                  <c:v>18.0</c:v>
                </c:pt>
                <c:pt idx="38">
                  <c:v>18.0</c:v>
                </c:pt>
                <c:pt idx="39">
                  <c:v>18.0</c:v>
                </c:pt>
                <c:pt idx="40">
                  <c:v>18.0</c:v>
                </c:pt>
                <c:pt idx="41">
                  <c:v>18.0</c:v>
                </c:pt>
                <c:pt idx="42">
                  <c:v>18.0</c:v>
                </c:pt>
                <c:pt idx="43">
                  <c:v>18.0</c:v>
                </c:pt>
                <c:pt idx="44">
                  <c:v>18.0</c:v>
                </c:pt>
                <c:pt idx="45">
                  <c:v>18.0</c:v>
                </c:pt>
                <c:pt idx="46">
                  <c:v>19.0</c:v>
                </c:pt>
                <c:pt idx="47">
                  <c:v>19.0</c:v>
                </c:pt>
                <c:pt idx="48">
                  <c:v>19.0</c:v>
                </c:pt>
                <c:pt idx="49">
                  <c:v>19.0</c:v>
                </c:pt>
                <c:pt idx="50">
                  <c:v>19.0</c:v>
                </c:pt>
                <c:pt idx="51">
                  <c:v>19.0</c:v>
                </c:pt>
                <c:pt idx="52">
                  <c:v>19.0</c:v>
                </c:pt>
                <c:pt idx="53">
                  <c:v>19.0</c:v>
                </c:pt>
                <c:pt idx="54">
                  <c:v>19.0</c:v>
                </c:pt>
                <c:pt idx="55">
                  <c:v>19.0</c:v>
                </c:pt>
                <c:pt idx="56">
                  <c:v>19.0</c:v>
                </c:pt>
                <c:pt idx="57">
                  <c:v>19.0</c:v>
                </c:pt>
                <c:pt idx="58">
                  <c:v>19.0</c:v>
                </c:pt>
                <c:pt idx="59">
                  <c:v>19.0</c:v>
                </c:pt>
                <c:pt idx="60">
                  <c:v>19.0</c:v>
                </c:pt>
                <c:pt idx="61">
                  <c:v>19.0</c:v>
                </c:pt>
                <c:pt idx="62">
                  <c:v>20.0</c:v>
                </c:pt>
                <c:pt idx="63">
                  <c:v>20.0</c:v>
                </c:pt>
                <c:pt idx="64">
                  <c:v>20.0</c:v>
                </c:pt>
                <c:pt idx="65">
                  <c:v>20.0</c:v>
                </c:pt>
                <c:pt idx="66">
                  <c:v>20.0</c:v>
                </c:pt>
                <c:pt idx="67">
                  <c:v>20.0</c:v>
                </c:pt>
                <c:pt idx="68">
                  <c:v>20.0</c:v>
                </c:pt>
                <c:pt idx="69">
                  <c:v>20.0</c:v>
                </c:pt>
                <c:pt idx="70">
                  <c:v>20.0</c:v>
                </c:pt>
                <c:pt idx="71">
                  <c:v>20.0</c:v>
                </c:pt>
                <c:pt idx="72">
                  <c:v>20.0</c:v>
                </c:pt>
                <c:pt idx="73">
                  <c:v>20.0</c:v>
                </c:pt>
                <c:pt idx="74">
                  <c:v>20.0</c:v>
                </c:pt>
                <c:pt idx="75">
                  <c:v>21.0</c:v>
                </c:pt>
                <c:pt idx="76">
                  <c:v>21.0</c:v>
                </c:pt>
                <c:pt idx="77">
                  <c:v>21.0</c:v>
                </c:pt>
                <c:pt idx="78">
                  <c:v>21.0</c:v>
                </c:pt>
                <c:pt idx="79">
                  <c:v>21.0</c:v>
                </c:pt>
                <c:pt idx="80">
                  <c:v>21.0</c:v>
                </c:pt>
                <c:pt idx="81">
                  <c:v>21.0</c:v>
                </c:pt>
                <c:pt idx="82">
                  <c:v>21.0</c:v>
                </c:pt>
                <c:pt idx="83">
                  <c:v>21.0</c:v>
                </c:pt>
                <c:pt idx="84">
                  <c:v>21.0</c:v>
                </c:pt>
                <c:pt idx="85">
                  <c:v>22.0</c:v>
                </c:pt>
                <c:pt idx="86">
                  <c:v>22.0</c:v>
                </c:pt>
                <c:pt idx="87">
                  <c:v>22.0</c:v>
                </c:pt>
                <c:pt idx="88">
                  <c:v>22.0</c:v>
                </c:pt>
                <c:pt idx="89">
                  <c:v>22.0</c:v>
                </c:pt>
                <c:pt idx="90">
                  <c:v>22.0</c:v>
                </c:pt>
                <c:pt idx="91">
                  <c:v>22.0</c:v>
                </c:pt>
                <c:pt idx="92">
                  <c:v>22.0</c:v>
                </c:pt>
                <c:pt idx="93">
                  <c:v>22.0</c:v>
                </c:pt>
                <c:pt idx="94">
                  <c:v>23.0</c:v>
                </c:pt>
                <c:pt idx="95">
                  <c:v>23.0</c:v>
                </c:pt>
                <c:pt idx="96">
                  <c:v>23.0</c:v>
                </c:pt>
                <c:pt idx="97">
                  <c:v>23.0</c:v>
                </c:pt>
                <c:pt idx="98">
                  <c:v>23.0</c:v>
                </c:pt>
                <c:pt idx="99">
                  <c:v>23.0</c:v>
                </c:pt>
                <c:pt idx="100">
                  <c:v>23.0</c:v>
                </c:pt>
                <c:pt idx="101">
                  <c:v>24.0</c:v>
                </c:pt>
                <c:pt idx="102">
                  <c:v>24.0</c:v>
                </c:pt>
                <c:pt idx="103">
                  <c:v>24.0</c:v>
                </c:pt>
                <c:pt idx="104">
                  <c:v>24.0</c:v>
                </c:pt>
                <c:pt idx="105">
                  <c:v>24.0</c:v>
                </c:pt>
                <c:pt idx="106">
                  <c:v>24.0</c:v>
                </c:pt>
                <c:pt idx="107">
                  <c:v>25.0</c:v>
                </c:pt>
                <c:pt idx="108">
                  <c:v>25.0</c:v>
                </c:pt>
                <c:pt idx="109">
                  <c:v>25.0</c:v>
                </c:pt>
                <c:pt idx="110">
                  <c:v>25.0</c:v>
                </c:pt>
                <c:pt idx="111">
                  <c:v>25.0</c:v>
                </c:pt>
                <c:pt idx="112">
                  <c:v>26.0</c:v>
                </c:pt>
                <c:pt idx="113">
                  <c:v>26.0</c:v>
                </c:pt>
                <c:pt idx="114">
                  <c:v>26.0</c:v>
                </c:pt>
                <c:pt idx="115">
                  <c:v>26.0</c:v>
                </c:pt>
                <c:pt idx="116">
                  <c:v>27.0</c:v>
                </c:pt>
                <c:pt idx="117">
                  <c:v>27.0</c:v>
                </c:pt>
                <c:pt idx="118">
                  <c:v>27.0</c:v>
                </c:pt>
                <c:pt idx="119">
                  <c:v>27.0</c:v>
                </c:pt>
                <c:pt idx="120">
                  <c:v>28.0</c:v>
                </c:pt>
                <c:pt idx="121">
                  <c:v>28.0</c:v>
                </c:pt>
                <c:pt idx="122">
                  <c:v>28.0</c:v>
                </c:pt>
                <c:pt idx="123">
                  <c:v>29.0</c:v>
                </c:pt>
                <c:pt idx="124">
                  <c:v>29.0</c:v>
                </c:pt>
                <c:pt idx="125">
                  <c:v>29.0</c:v>
                </c:pt>
                <c:pt idx="126">
                  <c:v>30.0</c:v>
                </c:pt>
                <c:pt idx="127">
                  <c:v>30.0</c:v>
                </c:pt>
                <c:pt idx="128">
                  <c:v>30.0</c:v>
                </c:pt>
                <c:pt idx="129">
                  <c:v>31.0</c:v>
                </c:pt>
                <c:pt idx="130">
                  <c:v>31.0</c:v>
                </c:pt>
                <c:pt idx="131">
                  <c:v>32.0</c:v>
                </c:pt>
                <c:pt idx="132">
                  <c:v>32.0</c:v>
                </c:pt>
                <c:pt idx="133">
                  <c:v>32.0</c:v>
                </c:pt>
                <c:pt idx="134">
                  <c:v>33.0</c:v>
                </c:pt>
                <c:pt idx="135">
                  <c:v>33.0</c:v>
                </c:pt>
                <c:pt idx="136">
                  <c:v>34.0</c:v>
                </c:pt>
                <c:pt idx="137">
                  <c:v>34.0</c:v>
                </c:pt>
                <c:pt idx="138">
                  <c:v>35.0</c:v>
                </c:pt>
                <c:pt idx="139">
                  <c:v>36.0</c:v>
                </c:pt>
                <c:pt idx="140">
                  <c:v>36.0</c:v>
                </c:pt>
                <c:pt idx="141">
                  <c:v>37.0</c:v>
                </c:pt>
                <c:pt idx="142">
                  <c:v>38.0</c:v>
                </c:pt>
                <c:pt idx="143">
                  <c:v>38.0</c:v>
                </c:pt>
                <c:pt idx="144">
                  <c:v>39.0</c:v>
                </c:pt>
                <c:pt idx="145">
                  <c:v>40.0</c:v>
                </c:pt>
                <c:pt idx="146">
                  <c:v>41.0</c:v>
                </c:pt>
                <c:pt idx="147">
                  <c:v>42.0</c:v>
                </c:pt>
                <c:pt idx="148">
                  <c:v>43.0</c:v>
                </c:pt>
                <c:pt idx="149">
                  <c:v>44.0</c:v>
                </c:pt>
                <c:pt idx="150">
                  <c:v>45.0</c:v>
                </c:pt>
                <c:pt idx="151">
                  <c:v>47.0</c:v>
                </c:pt>
                <c:pt idx="152">
                  <c:v>48.0</c:v>
                </c:pt>
                <c:pt idx="153">
                  <c:v>49.0</c:v>
                </c:pt>
                <c:pt idx="154">
                  <c:v>51.0</c:v>
                </c:pt>
                <c:pt idx="155">
                  <c:v>53.0</c:v>
                </c:pt>
                <c:pt idx="156">
                  <c:v>55.0</c:v>
                </c:pt>
                <c:pt idx="157">
                  <c:v>57.0</c:v>
                </c:pt>
                <c:pt idx="158">
                  <c:v>59.0</c:v>
                </c:pt>
                <c:pt idx="159">
                  <c:v>62.0</c:v>
                </c:pt>
                <c:pt idx="160">
                  <c:v>65.0</c:v>
                </c:pt>
                <c:pt idx="161">
                  <c:v>68.0</c:v>
                </c:pt>
                <c:pt idx="162">
                  <c:v>71.0</c:v>
                </c:pt>
                <c:pt idx="163">
                  <c:v>75.0</c:v>
                </c:pt>
                <c:pt idx="164">
                  <c:v>80.0</c:v>
                </c:pt>
                <c:pt idx="165">
                  <c:v>86.0</c:v>
                </c:pt>
                <c:pt idx="166">
                  <c:v>92.0</c:v>
                </c:pt>
                <c:pt idx="167">
                  <c:v>100.0</c:v>
                </c:pt>
                <c:pt idx="168">
                  <c:v>109.0</c:v>
                </c:pt>
                <c:pt idx="169">
                  <c:v>120.0</c:v>
                </c:pt>
                <c:pt idx="170">
                  <c:v>134.0</c:v>
                </c:pt>
                <c:pt idx="171">
                  <c:v>153.0</c:v>
                </c:pt>
                <c:pt idx="172">
                  <c:v>178.0</c:v>
                </c:pt>
                <c:pt idx="173">
                  <c:v>214.0</c:v>
                </c:pt>
              </c:numCache>
            </c:numRef>
          </c:yVal>
          <c:smooth val="0"/>
        </c:ser>
        <c:dLbls>
          <c:showLegendKey val="0"/>
          <c:showVal val="0"/>
          <c:showCatName val="0"/>
          <c:showSerName val="0"/>
          <c:showPercent val="0"/>
          <c:showBubbleSize val="0"/>
        </c:dLbls>
        <c:axId val="2081557144"/>
        <c:axId val="2081550024"/>
      </c:scatterChart>
      <c:valAx>
        <c:axId val="2081557144"/>
        <c:scaling>
          <c:orientation val="minMax"/>
          <c:max val="256.0"/>
          <c:min val="0.0"/>
        </c:scaling>
        <c:delete val="0"/>
        <c:axPos val="b"/>
        <c:title>
          <c:tx>
            <c:rich>
              <a:bodyPr/>
              <a:lstStyle/>
              <a:p>
                <a:pPr>
                  <a:defRPr sz="1600"/>
                </a:pPr>
                <a:r>
                  <a:rPr lang="en-US" sz="1600"/>
                  <a:t>Number of map slots</a:t>
                </a:r>
              </a:p>
            </c:rich>
          </c:tx>
          <c:layout/>
          <c:overlay val="0"/>
        </c:title>
        <c:numFmt formatCode="General" sourceLinked="1"/>
        <c:majorTickMark val="out"/>
        <c:minorTickMark val="none"/>
        <c:tickLblPos val="nextTo"/>
        <c:txPr>
          <a:bodyPr/>
          <a:lstStyle/>
          <a:p>
            <a:pPr>
              <a:defRPr sz="1400"/>
            </a:pPr>
            <a:endParaRPr lang="en-US"/>
          </a:p>
        </c:txPr>
        <c:crossAx val="2081550024"/>
        <c:crosses val="autoZero"/>
        <c:crossBetween val="midCat"/>
        <c:majorUnit val="32.0"/>
      </c:valAx>
      <c:valAx>
        <c:axId val="2081550024"/>
        <c:scaling>
          <c:orientation val="minMax"/>
          <c:max val="256.0"/>
          <c:min val="0.0"/>
        </c:scaling>
        <c:delete val="0"/>
        <c:axPos val="l"/>
        <c:majorGridlines/>
        <c:title>
          <c:tx>
            <c:rich>
              <a:bodyPr/>
              <a:lstStyle/>
              <a:p>
                <a:pPr>
                  <a:defRPr sz="1600"/>
                </a:pPr>
                <a:r>
                  <a:rPr lang="en-US" sz="1600"/>
                  <a:t>Number of reduce slots</a:t>
                </a:r>
              </a:p>
            </c:rich>
          </c:tx>
          <c:layout/>
          <c:overlay val="0"/>
        </c:title>
        <c:numFmt formatCode="General" sourceLinked="1"/>
        <c:majorTickMark val="out"/>
        <c:minorTickMark val="none"/>
        <c:tickLblPos val="nextTo"/>
        <c:txPr>
          <a:bodyPr/>
          <a:lstStyle/>
          <a:p>
            <a:pPr>
              <a:defRPr sz="1400"/>
            </a:pPr>
            <a:endParaRPr lang="en-US"/>
          </a:p>
        </c:txPr>
        <c:crossAx val="2081557144"/>
        <c:crosses val="autoZero"/>
        <c:crossBetween val="midCat"/>
        <c:majorUnit val="32.0"/>
      </c:valAx>
    </c:plotArea>
    <c:legend>
      <c:legendPos val="t"/>
      <c:layout/>
      <c:overlay val="0"/>
      <c:txPr>
        <a:bodyPr/>
        <a:lstStyle/>
        <a:p>
          <a:pPr>
            <a:defRPr sz="1400"/>
          </a:pPr>
          <a:endParaRPr lang="en-US"/>
        </a:p>
      </c:txPr>
    </c:legend>
    <c:plotVisOnly val="1"/>
    <c:dispBlanksAs val="gap"/>
    <c:showDLblsOverMax val="0"/>
  </c:chart>
  <c:spPr>
    <a:solidFill>
      <a:schemeClr val="bg1"/>
    </a:solid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77129646584875"/>
          <c:y val="0.164876057159522"/>
          <c:w val="0.637283922358542"/>
          <c:h val="0.564317585301837"/>
        </c:manualLayout>
      </c:layout>
      <c:scatterChart>
        <c:scatterStyle val="smoothMarker"/>
        <c:varyColors val="0"/>
        <c:ser>
          <c:idx val="0"/>
          <c:order val="0"/>
          <c:tx>
            <c:strRef>
              <c:f>'sim.csv'!$L$18</c:f>
              <c:strCache>
                <c:ptCount val="1"/>
                <c:pt idx="0">
                  <c:v>EDF</c:v>
                </c:pt>
              </c:strCache>
            </c:strRef>
          </c:tx>
          <c:spPr>
            <a:ln w="31750" cap="rnd" cmpd="sng" algn="ctr">
              <a:solidFill>
                <a:srgbClr val="1F497D"/>
              </a:solidFill>
              <a:prstDash val="solid"/>
              <a:round/>
              <a:headEnd type="none" w="med" len="med"/>
              <a:tailEnd type="none" w="med" len="med"/>
            </a:ln>
          </c:spPr>
          <c:marker>
            <c:spPr>
              <a:solidFill>
                <a:srgbClr val="1F497D"/>
              </a:solidFill>
              <a:ln w="31750" cap="rnd" cmpd="sng" algn="ctr">
                <a:solidFill>
                  <a:srgbClr val="1F497D"/>
                </a:solidFill>
                <a:prstDash val="solid"/>
                <a:round/>
                <a:headEnd type="none" w="med" len="med"/>
                <a:tailEnd type="none" w="med" len="med"/>
              </a:ln>
            </c:spPr>
          </c:marker>
          <c:xVal>
            <c:numRef>
              <c:f>'sim.csv'!$K$19:$K$32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'sim.csv'!$L$19:$L$32</c:f>
              <c:numCache>
                <c:formatCode>General</c:formatCode>
                <c:ptCount val="14"/>
                <c:pt idx="0">
                  <c:v>1822.46746031746</c:v>
                </c:pt>
                <c:pt idx="1">
                  <c:v>1166.90813492063</c:v>
                </c:pt>
                <c:pt idx="2">
                  <c:v>847.2325396825379</c:v>
                </c:pt>
                <c:pt idx="3">
                  <c:v>708.9169642857094</c:v>
                </c:pt>
                <c:pt idx="4">
                  <c:v>602.8795634920629</c:v>
                </c:pt>
                <c:pt idx="5">
                  <c:v>546.2431547619034</c:v>
                </c:pt>
                <c:pt idx="6">
                  <c:v>496.4869047619013</c:v>
                </c:pt>
                <c:pt idx="7">
                  <c:v>469.7206349206336</c:v>
                </c:pt>
                <c:pt idx="8">
                  <c:v>444.840178571428</c:v>
                </c:pt>
                <c:pt idx="9">
                  <c:v>434.4906746031739</c:v>
                </c:pt>
                <c:pt idx="10">
                  <c:v>416.963789682539</c:v>
                </c:pt>
                <c:pt idx="11">
                  <c:v>412.3792658730154</c:v>
                </c:pt>
                <c:pt idx="12">
                  <c:v>402.459424603174</c:v>
                </c:pt>
                <c:pt idx="13">
                  <c:v>397.2831349206313</c:v>
                </c:pt>
              </c:numCache>
            </c:numRef>
          </c:yVal>
          <c:smooth val="1"/>
        </c:ser>
        <c:ser>
          <c:idx val="1"/>
          <c:order val="1"/>
          <c:tx>
            <c:strRef>
              <c:f>'sim.csv'!$M$18</c:f>
              <c:strCache>
                <c:ptCount val="1"/>
                <c:pt idx="0">
                  <c:v>Min-EDF</c:v>
                </c:pt>
              </c:strCache>
            </c:strRef>
          </c:tx>
          <c:spPr>
            <a:ln w="31750" cap="rnd" cmpd="sng" algn="ctr">
              <a:solidFill>
                <a:srgbClr val="800000"/>
              </a:solidFill>
              <a:prstDash val="solid"/>
              <a:round/>
              <a:headEnd type="none" w="med" len="med"/>
              <a:tailEnd type="none" w="med" len="med"/>
            </a:ln>
          </c:spPr>
          <c:marker>
            <c:spPr>
              <a:solidFill>
                <a:srgbClr val="800000"/>
              </a:solidFill>
              <a:ln w="31750" cap="rnd" cmpd="sng" algn="ctr">
                <a:solidFill>
                  <a:srgbClr val="800000"/>
                </a:solidFill>
                <a:prstDash val="solid"/>
                <a:round/>
                <a:headEnd type="none" w="med" len="med"/>
                <a:tailEnd type="none" w="med" len="med"/>
              </a:ln>
            </c:spPr>
          </c:marker>
          <c:xVal>
            <c:numRef>
              <c:f>'sim.csv'!$K$19:$K$32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'sim.csv'!$M$19:$M$32</c:f>
              <c:numCache>
                <c:formatCode>General</c:formatCode>
                <c:ptCount val="14"/>
                <c:pt idx="0">
                  <c:v>2152.5369047619</c:v>
                </c:pt>
                <c:pt idx="1">
                  <c:v>1406.94593253968</c:v>
                </c:pt>
                <c:pt idx="2">
                  <c:v>1209.488789682532</c:v>
                </c:pt>
                <c:pt idx="3">
                  <c:v>1197.37797619047</c:v>
                </c:pt>
                <c:pt idx="4">
                  <c:v>1191.78154761904</c:v>
                </c:pt>
                <c:pt idx="5">
                  <c:v>1187.65664682539</c:v>
                </c:pt>
                <c:pt idx="6">
                  <c:v>1186.25714285714</c:v>
                </c:pt>
                <c:pt idx="7">
                  <c:v>1184.52470238095</c:v>
                </c:pt>
                <c:pt idx="8">
                  <c:v>1189.35406746031</c:v>
                </c:pt>
                <c:pt idx="9">
                  <c:v>1192.942261904761</c:v>
                </c:pt>
                <c:pt idx="10">
                  <c:v>1194.80089285714</c:v>
                </c:pt>
                <c:pt idx="11">
                  <c:v>1189.39047619047</c:v>
                </c:pt>
                <c:pt idx="12">
                  <c:v>1194.53263888888</c:v>
                </c:pt>
                <c:pt idx="13">
                  <c:v>1188.755158730151</c:v>
                </c:pt>
              </c:numCache>
            </c:numRef>
          </c:yVal>
          <c:smooth val="1"/>
        </c:ser>
        <c:ser>
          <c:idx val="2"/>
          <c:order val="2"/>
          <c:tx>
            <c:strRef>
              <c:f>'sim.csv'!$N$18</c:f>
              <c:strCache>
                <c:ptCount val="1"/>
                <c:pt idx="0">
                  <c:v>MinEDF-WC</c:v>
                </c:pt>
              </c:strCache>
            </c:strRef>
          </c:tx>
          <c:spPr>
            <a:ln w="31750" cap="rnd" cmpd="sng" algn="ctr">
              <a:solidFill>
                <a:srgbClr val="008000"/>
              </a:solidFill>
              <a:prstDash val="solid"/>
              <a:round/>
              <a:headEnd type="none" w="med" len="med"/>
              <a:tailEnd type="none" w="med" len="med"/>
            </a:ln>
          </c:spPr>
          <c:marker>
            <c:spPr>
              <a:solidFill>
                <a:srgbClr val="008000"/>
              </a:solidFill>
              <a:ln w="31750" cap="rnd" cmpd="sng" algn="ctr">
                <a:solidFill>
                  <a:srgbClr val="008000"/>
                </a:solidFill>
                <a:prstDash val="solid"/>
                <a:round/>
                <a:headEnd type="none" w="med" len="med"/>
                <a:tailEnd type="none" w="med" len="med"/>
              </a:ln>
            </c:spPr>
          </c:marker>
          <c:xVal>
            <c:numRef>
              <c:f>'sim.csv'!$K$19:$K$32</c:f>
              <c:numCache>
                <c:formatCode>General</c:formatCode>
                <c:ptCount val="14"/>
                <c:pt idx="0">
                  <c:v>300.0</c:v>
                </c:pt>
                <c:pt idx="1">
                  <c:v>390.0</c:v>
                </c:pt>
                <c:pt idx="2">
                  <c:v>507.0</c:v>
                </c:pt>
                <c:pt idx="3">
                  <c:v>659.0</c:v>
                </c:pt>
                <c:pt idx="4">
                  <c:v>856.0</c:v>
                </c:pt>
                <c:pt idx="5">
                  <c:v>1112.0</c:v>
                </c:pt>
                <c:pt idx="6">
                  <c:v>1445.0</c:v>
                </c:pt>
                <c:pt idx="7">
                  <c:v>1878.0</c:v>
                </c:pt>
                <c:pt idx="8">
                  <c:v>2441.0</c:v>
                </c:pt>
                <c:pt idx="9">
                  <c:v>3173.0</c:v>
                </c:pt>
                <c:pt idx="10">
                  <c:v>4124.0</c:v>
                </c:pt>
                <c:pt idx="11">
                  <c:v>5361.0</c:v>
                </c:pt>
                <c:pt idx="12">
                  <c:v>6969.0</c:v>
                </c:pt>
                <c:pt idx="13">
                  <c:v>9059.0</c:v>
                </c:pt>
              </c:numCache>
            </c:numRef>
          </c:xVal>
          <c:yVal>
            <c:numRef>
              <c:f>'sim.csv'!$N$19:$N$32</c:f>
              <c:numCache>
                <c:formatCode>General</c:formatCode>
                <c:ptCount val="14"/>
                <c:pt idx="0">
                  <c:v>2119.5246031746</c:v>
                </c:pt>
                <c:pt idx="1">
                  <c:v>1136.395138888879</c:v>
                </c:pt>
                <c:pt idx="2">
                  <c:v>807.889880952383</c:v>
                </c:pt>
                <c:pt idx="3">
                  <c:v>718.2533730158735</c:v>
                </c:pt>
                <c:pt idx="4">
                  <c:v>661.2646825396835</c:v>
                </c:pt>
                <c:pt idx="5">
                  <c:v>626.3074404761905</c:v>
                </c:pt>
                <c:pt idx="6">
                  <c:v>604.6181547619034</c:v>
                </c:pt>
                <c:pt idx="7">
                  <c:v>592.018849206351</c:v>
                </c:pt>
                <c:pt idx="8">
                  <c:v>583.8392857142824</c:v>
                </c:pt>
                <c:pt idx="9">
                  <c:v>578.2973214285715</c:v>
                </c:pt>
                <c:pt idx="10">
                  <c:v>572.2668650793655</c:v>
                </c:pt>
                <c:pt idx="11">
                  <c:v>570.52996031746</c:v>
                </c:pt>
                <c:pt idx="12">
                  <c:v>566.9279761904721</c:v>
                </c:pt>
                <c:pt idx="13">
                  <c:v>564.3095238095224</c:v>
                </c:pt>
              </c:numCache>
            </c:numRef>
          </c:yVal>
          <c:smooth val="1"/>
        </c:ser>
        <c:dLbls>
          <c:showLegendKey val="0"/>
          <c:showVal val="0"/>
          <c:showCatName val="0"/>
          <c:showSerName val="0"/>
          <c:showPercent val="0"/>
          <c:showBubbleSize val="0"/>
        </c:dLbls>
        <c:axId val="2083049912"/>
        <c:axId val="2083057992"/>
      </c:scatterChart>
      <c:valAx>
        <c:axId val="2083049912"/>
        <c:scaling>
          <c:logBase val="10.0"/>
          <c:orientation val="minMax"/>
          <c:min val="300.0"/>
        </c:scaling>
        <c:delete val="0"/>
        <c:axPos val="b"/>
        <c:title>
          <c:tx>
            <c:rich>
              <a:bodyPr/>
              <a:lstStyle/>
              <a:p>
                <a:pPr>
                  <a:defRPr sz="1600"/>
                </a:pPr>
                <a:r>
                  <a:rPr lang="en-US" sz="1600" dirty="0"/>
                  <a:t>Mean inter-arrival </a:t>
                </a:r>
                <a:r>
                  <a:rPr lang="en-US" sz="1600" dirty="0" smtClean="0"/>
                  <a:t>time</a:t>
                </a:r>
              </a:p>
              <a:p>
                <a:pPr>
                  <a:defRPr sz="1600"/>
                </a:pPr>
                <a:r>
                  <a:rPr lang="en-US" sz="1600" dirty="0" smtClean="0"/>
                  <a:t> </a:t>
                </a:r>
                <a:r>
                  <a:rPr lang="en-US" sz="1600" dirty="0"/>
                  <a:t>(in seconds)</a:t>
                </a:r>
              </a:p>
            </c:rich>
          </c:tx>
          <c:layout>
            <c:manualLayout>
              <c:xMode val="edge"/>
              <c:yMode val="edge"/>
              <c:x val="0.26443725784277"/>
              <c:y val="0.845061728395062"/>
            </c:manualLayout>
          </c:layout>
          <c:overlay val="0"/>
        </c:title>
        <c:numFmt formatCode="General" sourceLinked="1"/>
        <c:majorTickMark val="out"/>
        <c:minorTickMark val="none"/>
        <c:tickLblPos val="nextTo"/>
        <c:txPr>
          <a:bodyPr/>
          <a:lstStyle/>
          <a:p>
            <a:pPr>
              <a:defRPr sz="1400"/>
            </a:pPr>
            <a:endParaRPr lang="en-US"/>
          </a:p>
        </c:txPr>
        <c:crossAx val="2083057992"/>
        <c:crosses val="autoZero"/>
        <c:crossBetween val="midCat"/>
      </c:valAx>
      <c:valAx>
        <c:axId val="2083057992"/>
        <c:scaling>
          <c:orientation val="minMax"/>
        </c:scaling>
        <c:delete val="0"/>
        <c:axPos val="l"/>
        <c:majorGridlines/>
        <c:title>
          <c:tx>
            <c:rich>
              <a:bodyPr/>
              <a:lstStyle/>
              <a:p>
                <a:pPr>
                  <a:defRPr sz="1600"/>
                </a:pPr>
                <a:r>
                  <a:rPr lang="en-US" sz="1600" dirty="0"/>
                  <a:t>Average job completion time</a:t>
                </a:r>
                <a:r>
                  <a:rPr lang="en-US" sz="1600" dirty="0" smtClean="0"/>
                  <a:t> </a:t>
                </a:r>
              </a:p>
              <a:p>
                <a:pPr>
                  <a:defRPr sz="1600"/>
                </a:pPr>
                <a:r>
                  <a:rPr lang="en-US" sz="1600" dirty="0" smtClean="0"/>
                  <a:t>(</a:t>
                </a:r>
                <a:r>
                  <a:rPr lang="en-US" sz="1600" dirty="0"/>
                  <a:t>in seconds)</a:t>
                </a:r>
              </a:p>
            </c:rich>
          </c:tx>
          <c:layout>
            <c:manualLayout>
              <c:xMode val="edge"/>
              <c:yMode val="edge"/>
              <c:x val="0.0138940635666174"/>
              <c:y val="0.189175544233441"/>
            </c:manualLayout>
          </c:layout>
          <c:overlay val="0"/>
        </c:title>
        <c:numFmt formatCode="General" sourceLinked="1"/>
        <c:majorTickMark val="out"/>
        <c:minorTickMark val="none"/>
        <c:tickLblPos val="nextTo"/>
        <c:txPr>
          <a:bodyPr/>
          <a:lstStyle/>
          <a:p>
            <a:pPr>
              <a:defRPr sz="1400"/>
            </a:pPr>
            <a:endParaRPr lang="en-US"/>
          </a:p>
        </c:txPr>
        <c:crossAx val="2083049912"/>
        <c:crosses val="autoZero"/>
        <c:crossBetween val="midCat"/>
      </c:valAx>
    </c:plotArea>
    <c:legend>
      <c:legendPos val="t"/>
      <c:layout/>
      <c:overlay val="0"/>
      <c:txPr>
        <a:bodyPr/>
        <a:lstStyle/>
        <a:p>
          <a:pPr>
            <a:defRPr sz="1600"/>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D4E261-904B-C248-8232-32F33F6E9B77}" type="doc">
      <dgm:prSet loTypeId="urn:microsoft.com/office/officeart/2005/8/layout/lProcess2" loCatId="list" qsTypeId="urn:microsoft.com/office/officeart/2005/8/quickstyle/simple4" qsCatId="simple" csTypeId="urn:microsoft.com/office/officeart/2005/8/colors/accent5_2" csCatId="accent5" phldr="1"/>
      <dgm:spPr/>
      <dgm:t>
        <a:bodyPr/>
        <a:lstStyle/>
        <a:p>
          <a:endParaRPr lang="en-US"/>
        </a:p>
      </dgm:t>
    </dgm:pt>
    <dgm:pt modelId="{7C4736FB-B27B-1348-80B0-9CDDF96199B3}">
      <dgm:prSet phldrT="[Text]" custT="1">
        <dgm:style>
          <a:lnRef idx="0">
            <a:schemeClr val="accent1"/>
          </a:lnRef>
          <a:fillRef idx="3">
            <a:schemeClr val="accent1"/>
          </a:fillRef>
          <a:effectRef idx="3">
            <a:schemeClr val="accent1"/>
          </a:effectRef>
          <a:fontRef idx="minor">
            <a:schemeClr val="lt1"/>
          </a:fontRef>
        </dgm:style>
      </dgm:prSet>
      <dgm:spPr>
        <a:solidFill>
          <a:schemeClr val="accent1"/>
        </a:solidFill>
      </dgm:spPr>
      <dgm:t>
        <a:bodyPr/>
        <a:lstStyle/>
        <a:p>
          <a:r>
            <a:rPr lang="en-US" sz="3200" dirty="0" smtClean="0">
              <a:solidFill>
                <a:srgbClr val="FFFFFF"/>
              </a:solidFill>
            </a:rPr>
            <a:t>Map Stage</a:t>
          </a:r>
          <a:endParaRPr lang="en-US" sz="3200" dirty="0">
            <a:solidFill>
              <a:srgbClr val="FFFFFF"/>
            </a:solidFill>
          </a:endParaRPr>
        </a:p>
      </dgm:t>
    </dgm:pt>
    <dgm:pt modelId="{2298C101-0378-3E42-9F88-AA569B0DC47A}" type="parTrans" cxnId="{052D86C9-01F1-3A42-987F-937ED1318A92}">
      <dgm:prSet/>
      <dgm:spPr/>
      <dgm:t>
        <a:bodyPr/>
        <a:lstStyle/>
        <a:p>
          <a:endParaRPr lang="en-US" sz="1800"/>
        </a:p>
      </dgm:t>
    </dgm:pt>
    <dgm:pt modelId="{FCEEB63E-9DF1-FF40-B172-EA7044FC7BB5}" type="sibTrans" cxnId="{052D86C9-01F1-3A42-987F-937ED1318A92}">
      <dgm:prSet/>
      <dgm:spPr/>
      <dgm:t>
        <a:bodyPr/>
        <a:lstStyle/>
        <a:p>
          <a:endParaRPr lang="en-US" sz="1800"/>
        </a:p>
      </dgm:t>
    </dgm:pt>
    <dgm:pt modelId="{3878BD31-D939-7C48-AF3B-5BC79D98B631}">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800" dirty="0" err="1" smtClean="0"/>
            <a:t>M</a:t>
          </a:r>
          <a:r>
            <a:rPr lang="en-US" sz="2800" baseline="-25000" dirty="0" err="1" smtClean="0"/>
            <a:t>avg</a:t>
          </a:r>
          <a:r>
            <a:rPr lang="en-US" sz="2800" baseline="-25000" dirty="0" err="1" smtClean="0"/>
            <a:t>,max</a:t>
          </a:r>
          <a:endParaRPr lang="en-US" sz="2800" baseline="-25000" dirty="0"/>
        </a:p>
      </dgm:t>
    </dgm:pt>
    <dgm:pt modelId="{258182F4-D209-E048-B583-33EE10443E38}" type="parTrans" cxnId="{05EAA15D-C23E-3148-B4EE-1EAEF4CB5435}">
      <dgm:prSet/>
      <dgm:spPr/>
      <dgm:t>
        <a:bodyPr/>
        <a:lstStyle/>
        <a:p>
          <a:endParaRPr lang="en-US" sz="1800"/>
        </a:p>
      </dgm:t>
    </dgm:pt>
    <dgm:pt modelId="{A38A8802-67FE-7B41-A0B1-368232275107}" type="sibTrans" cxnId="{05EAA15D-C23E-3148-B4EE-1EAEF4CB5435}">
      <dgm:prSet/>
      <dgm:spPr/>
      <dgm:t>
        <a:bodyPr/>
        <a:lstStyle/>
        <a:p>
          <a:endParaRPr lang="en-US" sz="1800"/>
        </a:p>
      </dgm:t>
    </dgm:pt>
    <dgm:pt modelId="{FAC62E9E-2DC5-7247-8B5F-580D37ABBEC2}">
      <dgm:prSet phldrT="[Text]" custT="1">
        <dgm:style>
          <a:lnRef idx="0">
            <a:schemeClr val="accent3"/>
          </a:lnRef>
          <a:fillRef idx="3">
            <a:schemeClr val="accent3"/>
          </a:fillRef>
          <a:effectRef idx="3">
            <a:schemeClr val="accent3"/>
          </a:effectRef>
          <a:fontRef idx="minor">
            <a:schemeClr val="lt1"/>
          </a:fontRef>
        </dgm:style>
      </dgm:prSet>
      <dgm:spPr>
        <a:solidFill>
          <a:schemeClr val="accent2">
            <a:lumMod val="75000"/>
          </a:schemeClr>
        </a:solidFill>
      </dgm:spPr>
      <dgm:t>
        <a:bodyPr/>
        <a:lstStyle/>
        <a:p>
          <a:r>
            <a:rPr lang="en-US" sz="3200" dirty="0" smtClean="0">
              <a:solidFill>
                <a:schemeClr val="bg1"/>
              </a:solidFill>
            </a:rPr>
            <a:t>Reduce Stage</a:t>
          </a:r>
          <a:endParaRPr lang="en-US" sz="3200" dirty="0">
            <a:solidFill>
              <a:schemeClr val="bg1"/>
            </a:solidFill>
          </a:endParaRPr>
        </a:p>
      </dgm:t>
    </dgm:pt>
    <dgm:pt modelId="{1D51CD72-EE76-6B45-AE0F-AC48DBF94F9A}" type="parTrans" cxnId="{998D3BF3-8EC4-B048-8B02-B5A2FBA17BD6}">
      <dgm:prSet/>
      <dgm:spPr/>
      <dgm:t>
        <a:bodyPr/>
        <a:lstStyle/>
        <a:p>
          <a:endParaRPr lang="en-US" sz="1800"/>
        </a:p>
      </dgm:t>
    </dgm:pt>
    <dgm:pt modelId="{20F3FE57-1373-8E45-AFCA-305AABFD2204}" type="sibTrans" cxnId="{998D3BF3-8EC4-B048-8B02-B5A2FBA17BD6}">
      <dgm:prSet/>
      <dgm:spPr/>
      <dgm:t>
        <a:bodyPr/>
        <a:lstStyle/>
        <a:p>
          <a:endParaRPr lang="en-US" sz="1800"/>
        </a:p>
      </dgm:t>
    </dgm:pt>
    <dgm:pt modelId="{2DE772ED-EAAC-7846-9D92-BB2EF554E7F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400" dirty="0" smtClean="0"/>
            <a:t>Shuffle/</a:t>
          </a:r>
          <a:r>
            <a:rPr lang="en-US" sz="2400" dirty="0" err="1" smtClean="0"/>
            <a:t>Sort</a:t>
          </a:r>
          <a:r>
            <a:rPr lang="en-US" sz="2400" baseline="-25000" dirty="0" err="1" smtClean="0"/>
            <a:t>avg,max</a:t>
          </a:r>
          <a:endParaRPr lang="en-US" sz="2400" baseline="-25000" dirty="0"/>
        </a:p>
      </dgm:t>
    </dgm:pt>
    <dgm:pt modelId="{7B3926BF-9EE9-AC4C-A480-A3B803FF46BB}" type="parTrans" cxnId="{AAEF4A68-4559-554B-87F8-B7E80415EE27}">
      <dgm:prSet/>
      <dgm:spPr/>
      <dgm:t>
        <a:bodyPr/>
        <a:lstStyle/>
        <a:p>
          <a:endParaRPr lang="en-US" sz="1800"/>
        </a:p>
      </dgm:t>
    </dgm:pt>
    <dgm:pt modelId="{F2F5EE69-C53F-B145-88F0-AB3C7A604292}" type="sibTrans" cxnId="{AAEF4A68-4559-554B-87F8-B7E80415EE27}">
      <dgm:prSet/>
      <dgm:spPr/>
      <dgm:t>
        <a:bodyPr/>
        <a:lstStyle/>
        <a:p>
          <a:endParaRPr lang="en-US" sz="1800"/>
        </a:p>
      </dgm:t>
    </dgm:pt>
    <dgm:pt modelId="{1581A35A-C9D3-984A-8A56-E1414302A02A}">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800" dirty="0" err="1" smtClean="0"/>
            <a:t>AvgInputSize</a:t>
          </a:r>
          <a:endParaRPr lang="en-US" sz="2800" dirty="0"/>
        </a:p>
      </dgm:t>
    </dgm:pt>
    <dgm:pt modelId="{398D69E0-7CE9-1945-B2AC-3B81F56DA906}" type="parTrans" cxnId="{313588B8-DEE9-BA4C-A016-EB728CDD21B7}">
      <dgm:prSet/>
      <dgm:spPr/>
      <dgm:t>
        <a:bodyPr/>
        <a:lstStyle/>
        <a:p>
          <a:endParaRPr lang="en-US" sz="1800"/>
        </a:p>
      </dgm:t>
    </dgm:pt>
    <dgm:pt modelId="{493FDB0D-2650-5B4E-B289-CDEC569904BE}" type="sibTrans" cxnId="{313588B8-DEE9-BA4C-A016-EB728CDD21B7}">
      <dgm:prSet/>
      <dgm:spPr/>
      <dgm:t>
        <a:bodyPr/>
        <a:lstStyle/>
        <a:p>
          <a:endParaRPr lang="en-US" sz="1800"/>
        </a:p>
      </dgm:t>
    </dgm:pt>
    <dgm:pt modelId="{332D078A-B68C-674A-9669-D2F96B77EAC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800" dirty="0" smtClean="0"/>
            <a:t>Selectivity</a:t>
          </a:r>
          <a:endParaRPr lang="en-US" sz="2800" dirty="0"/>
        </a:p>
      </dgm:t>
    </dgm:pt>
    <dgm:pt modelId="{70D6B42D-C79F-0746-8A40-111A223CA7B5}" type="parTrans" cxnId="{E32E125A-4637-7E46-B37F-3A8C518D428C}">
      <dgm:prSet/>
      <dgm:spPr/>
      <dgm:t>
        <a:bodyPr/>
        <a:lstStyle/>
        <a:p>
          <a:endParaRPr lang="en-US" sz="1800"/>
        </a:p>
      </dgm:t>
    </dgm:pt>
    <dgm:pt modelId="{9234711A-D67F-F242-B5AB-FC757AE45CC9}" type="sibTrans" cxnId="{E32E125A-4637-7E46-B37F-3A8C518D428C}">
      <dgm:prSet/>
      <dgm:spPr/>
      <dgm:t>
        <a:bodyPr/>
        <a:lstStyle/>
        <a:p>
          <a:endParaRPr lang="en-US" sz="1800"/>
        </a:p>
      </dgm:t>
    </dgm:pt>
    <dgm:pt modelId="{9D999FFC-B274-674C-BC04-5384CAB78629}">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400" dirty="0" err="1" smtClean="0"/>
            <a:t>Reduce</a:t>
          </a:r>
          <a:r>
            <a:rPr lang="en-US" sz="2400" baseline="-25000" dirty="0" err="1" smtClean="0"/>
            <a:t>avg,max</a:t>
          </a:r>
          <a:endParaRPr lang="en-US" sz="2400" baseline="-25000" dirty="0"/>
        </a:p>
      </dgm:t>
    </dgm:pt>
    <dgm:pt modelId="{29971204-4715-FA44-A4F7-13B63F75B771}" type="parTrans" cxnId="{75F7CD2D-AE91-8540-98B3-E9DD2D6BD797}">
      <dgm:prSet/>
      <dgm:spPr/>
      <dgm:t>
        <a:bodyPr/>
        <a:lstStyle/>
        <a:p>
          <a:endParaRPr lang="en-US" sz="1800"/>
        </a:p>
      </dgm:t>
    </dgm:pt>
    <dgm:pt modelId="{939B5CBA-DA37-A041-8D20-C90D09334583}" type="sibTrans" cxnId="{75F7CD2D-AE91-8540-98B3-E9DD2D6BD797}">
      <dgm:prSet/>
      <dgm:spPr/>
      <dgm:t>
        <a:bodyPr/>
        <a:lstStyle/>
        <a:p>
          <a:endParaRPr lang="en-US" sz="1800"/>
        </a:p>
      </dgm:t>
    </dgm:pt>
    <dgm:pt modelId="{3C3BFA5D-6E39-124D-857B-A6AE8848EF77}">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400" dirty="0" smtClean="0"/>
            <a:t>Selectivity</a:t>
          </a:r>
          <a:endParaRPr lang="en-US" sz="2400" dirty="0"/>
        </a:p>
      </dgm:t>
    </dgm:pt>
    <dgm:pt modelId="{86BFC689-5DF8-324B-A61A-1C633BDB8A89}" type="parTrans" cxnId="{677B82D9-5DEA-7545-8E7B-0ACE15C54FEE}">
      <dgm:prSet/>
      <dgm:spPr/>
      <dgm:t>
        <a:bodyPr/>
        <a:lstStyle/>
        <a:p>
          <a:endParaRPr lang="en-US" sz="1800"/>
        </a:p>
      </dgm:t>
    </dgm:pt>
    <dgm:pt modelId="{00C8C727-1EF2-E04D-A3BF-AEEA69630D25}" type="sibTrans" cxnId="{677B82D9-5DEA-7545-8E7B-0ACE15C54FEE}">
      <dgm:prSet/>
      <dgm:spPr/>
      <dgm:t>
        <a:bodyPr/>
        <a:lstStyle/>
        <a:p>
          <a:endParaRPr lang="en-US" sz="1800"/>
        </a:p>
      </dgm:t>
    </dgm:pt>
    <dgm:pt modelId="{D1D3A283-6DC3-254A-8B26-353A5418AFA4}">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400" dirty="0" err="1" smtClean="0"/>
            <a:t>AvgInputSize</a:t>
          </a:r>
          <a:endParaRPr lang="en-US" sz="2400" dirty="0"/>
        </a:p>
      </dgm:t>
    </dgm:pt>
    <dgm:pt modelId="{C68D1DD6-4B64-1041-90BB-ED67F4EA6024}" type="parTrans" cxnId="{45147274-1D04-6F4D-9351-36DFBAC1BDFD}">
      <dgm:prSet/>
      <dgm:spPr/>
      <dgm:t>
        <a:bodyPr/>
        <a:lstStyle/>
        <a:p>
          <a:endParaRPr lang="en-US" sz="1800"/>
        </a:p>
      </dgm:t>
    </dgm:pt>
    <dgm:pt modelId="{FC449165-5E16-454E-87C3-6DEDDC268562}" type="sibTrans" cxnId="{45147274-1D04-6F4D-9351-36DFBAC1BDFD}">
      <dgm:prSet/>
      <dgm:spPr/>
      <dgm:t>
        <a:bodyPr/>
        <a:lstStyle/>
        <a:p>
          <a:endParaRPr lang="en-US" sz="1800"/>
        </a:p>
      </dgm:t>
    </dgm:pt>
    <dgm:pt modelId="{291FD072-7DC2-6A4E-A0A9-6733F5970D54}" type="pres">
      <dgm:prSet presAssocID="{CCD4E261-904B-C248-8232-32F33F6E9B77}" presName="theList" presStyleCnt="0">
        <dgm:presLayoutVars>
          <dgm:dir/>
          <dgm:animLvl val="lvl"/>
          <dgm:resizeHandles val="exact"/>
        </dgm:presLayoutVars>
      </dgm:prSet>
      <dgm:spPr/>
      <dgm:t>
        <a:bodyPr/>
        <a:lstStyle/>
        <a:p>
          <a:endParaRPr lang="en-US"/>
        </a:p>
      </dgm:t>
    </dgm:pt>
    <dgm:pt modelId="{CFDBA9E2-B52E-3D4C-8EEE-4657CF401B0E}" type="pres">
      <dgm:prSet presAssocID="{7C4736FB-B27B-1348-80B0-9CDDF96199B3}" presName="compNode" presStyleCnt="0"/>
      <dgm:spPr/>
    </dgm:pt>
    <dgm:pt modelId="{E85D4A8A-16BA-6D40-A3E1-037DDDDBE3E5}" type="pres">
      <dgm:prSet presAssocID="{7C4736FB-B27B-1348-80B0-9CDDF96199B3}" presName="aNode" presStyleLbl="bgShp" presStyleIdx="0" presStyleCnt="2" custLinFactNeighborX="-104" custLinFactNeighborY="-14323"/>
      <dgm:spPr/>
      <dgm:t>
        <a:bodyPr/>
        <a:lstStyle/>
        <a:p>
          <a:endParaRPr lang="en-US"/>
        </a:p>
      </dgm:t>
    </dgm:pt>
    <dgm:pt modelId="{67A7C825-F1EE-7D4B-B930-B15685A1B5C1}" type="pres">
      <dgm:prSet presAssocID="{7C4736FB-B27B-1348-80B0-9CDDF96199B3}" presName="textNode" presStyleLbl="bgShp" presStyleIdx="0" presStyleCnt="2"/>
      <dgm:spPr/>
      <dgm:t>
        <a:bodyPr/>
        <a:lstStyle/>
        <a:p>
          <a:endParaRPr lang="en-US"/>
        </a:p>
      </dgm:t>
    </dgm:pt>
    <dgm:pt modelId="{B6B90AED-BCAE-1940-8BCB-CEEAD8F12155}" type="pres">
      <dgm:prSet presAssocID="{7C4736FB-B27B-1348-80B0-9CDDF96199B3}" presName="compChildNode" presStyleCnt="0"/>
      <dgm:spPr/>
    </dgm:pt>
    <dgm:pt modelId="{BBB72F3F-9C7F-6542-A292-E8C47F8778F1}" type="pres">
      <dgm:prSet presAssocID="{7C4736FB-B27B-1348-80B0-9CDDF96199B3}" presName="theInnerList" presStyleCnt="0"/>
      <dgm:spPr/>
    </dgm:pt>
    <dgm:pt modelId="{F1B3D48C-C6AD-7B44-A504-DD090876D0F8}" type="pres">
      <dgm:prSet presAssocID="{3878BD31-D939-7C48-AF3B-5BC79D98B631}" presName="childNode" presStyleLbl="node1" presStyleIdx="0" presStyleCnt="7">
        <dgm:presLayoutVars>
          <dgm:bulletEnabled val="1"/>
        </dgm:presLayoutVars>
      </dgm:prSet>
      <dgm:spPr/>
      <dgm:t>
        <a:bodyPr/>
        <a:lstStyle/>
        <a:p>
          <a:endParaRPr lang="en-US"/>
        </a:p>
      </dgm:t>
    </dgm:pt>
    <dgm:pt modelId="{F5620C02-EAA0-8C4E-A74D-A9F377ADAB1A}" type="pres">
      <dgm:prSet presAssocID="{3878BD31-D939-7C48-AF3B-5BC79D98B631}" presName="aSpace2" presStyleCnt="0"/>
      <dgm:spPr/>
    </dgm:pt>
    <dgm:pt modelId="{852A4828-B1E9-FD49-90B7-CDDFD1E2A4A1}" type="pres">
      <dgm:prSet presAssocID="{1581A35A-C9D3-984A-8A56-E1414302A02A}" presName="childNode" presStyleLbl="node1" presStyleIdx="1" presStyleCnt="7">
        <dgm:presLayoutVars>
          <dgm:bulletEnabled val="1"/>
        </dgm:presLayoutVars>
      </dgm:prSet>
      <dgm:spPr/>
      <dgm:t>
        <a:bodyPr/>
        <a:lstStyle/>
        <a:p>
          <a:endParaRPr lang="en-US"/>
        </a:p>
      </dgm:t>
    </dgm:pt>
    <dgm:pt modelId="{276DAC80-D4A9-1741-8A18-5EA928DD193D}" type="pres">
      <dgm:prSet presAssocID="{1581A35A-C9D3-984A-8A56-E1414302A02A}" presName="aSpace2" presStyleCnt="0"/>
      <dgm:spPr/>
    </dgm:pt>
    <dgm:pt modelId="{C1D134A1-DF4F-F342-AB14-5645A1BABF62}" type="pres">
      <dgm:prSet presAssocID="{332D078A-B68C-674A-9669-D2F96B77EACE}" presName="childNode" presStyleLbl="node1" presStyleIdx="2" presStyleCnt="7">
        <dgm:presLayoutVars>
          <dgm:bulletEnabled val="1"/>
        </dgm:presLayoutVars>
      </dgm:prSet>
      <dgm:spPr/>
      <dgm:t>
        <a:bodyPr/>
        <a:lstStyle/>
        <a:p>
          <a:endParaRPr lang="en-US"/>
        </a:p>
      </dgm:t>
    </dgm:pt>
    <dgm:pt modelId="{B50D2FCA-06CB-C74F-9BCE-F095D556E9D7}" type="pres">
      <dgm:prSet presAssocID="{7C4736FB-B27B-1348-80B0-9CDDF96199B3}" presName="aSpace" presStyleCnt="0"/>
      <dgm:spPr/>
    </dgm:pt>
    <dgm:pt modelId="{207FB454-E556-2A49-BE12-1DEDB9DF6E96}" type="pres">
      <dgm:prSet presAssocID="{FAC62E9E-2DC5-7247-8B5F-580D37ABBEC2}" presName="compNode" presStyleCnt="0"/>
      <dgm:spPr/>
    </dgm:pt>
    <dgm:pt modelId="{BFDA403A-51B9-C741-881A-FBABE8B15090}" type="pres">
      <dgm:prSet presAssocID="{FAC62E9E-2DC5-7247-8B5F-580D37ABBEC2}" presName="aNode" presStyleLbl="bgShp" presStyleIdx="1" presStyleCnt="2" custLinFactNeighborX="8113"/>
      <dgm:spPr/>
      <dgm:t>
        <a:bodyPr/>
        <a:lstStyle/>
        <a:p>
          <a:endParaRPr lang="en-US"/>
        </a:p>
      </dgm:t>
    </dgm:pt>
    <dgm:pt modelId="{A021F128-620A-E04F-B374-059C95CFEF8C}" type="pres">
      <dgm:prSet presAssocID="{FAC62E9E-2DC5-7247-8B5F-580D37ABBEC2}" presName="textNode" presStyleLbl="bgShp" presStyleIdx="1" presStyleCnt="2"/>
      <dgm:spPr/>
      <dgm:t>
        <a:bodyPr/>
        <a:lstStyle/>
        <a:p>
          <a:endParaRPr lang="en-US"/>
        </a:p>
      </dgm:t>
    </dgm:pt>
    <dgm:pt modelId="{F16AB73B-BD34-3F48-92D4-93DA1F350D7F}" type="pres">
      <dgm:prSet presAssocID="{FAC62E9E-2DC5-7247-8B5F-580D37ABBEC2}" presName="compChildNode" presStyleCnt="0"/>
      <dgm:spPr/>
    </dgm:pt>
    <dgm:pt modelId="{F27917F0-DD68-2D4D-B638-CC799B73230A}" type="pres">
      <dgm:prSet presAssocID="{FAC62E9E-2DC5-7247-8B5F-580D37ABBEC2}" presName="theInnerList" presStyleCnt="0"/>
      <dgm:spPr/>
    </dgm:pt>
    <dgm:pt modelId="{7FC5F805-3B66-144E-A253-7528B6A53094}" type="pres">
      <dgm:prSet presAssocID="{2DE772ED-EAAC-7846-9D92-BB2EF554E7F2}" presName="childNode" presStyleLbl="node1" presStyleIdx="3" presStyleCnt="7" custScaleX="108936">
        <dgm:presLayoutVars>
          <dgm:bulletEnabled val="1"/>
        </dgm:presLayoutVars>
      </dgm:prSet>
      <dgm:spPr/>
      <dgm:t>
        <a:bodyPr/>
        <a:lstStyle/>
        <a:p>
          <a:endParaRPr lang="en-US"/>
        </a:p>
      </dgm:t>
    </dgm:pt>
    <dgm:pt modelId="{A54E0E26-9E4C-004A-9600-22FA6B63D094}" type="pres">
      <dgm:prSet presAssocID="{2DE772ED-EAAC-7846-9D92-BB2EF554E7F2}" presName="aSpace2" presStyleCnt="0"/>
      <dgm:spPr/>
    </dgm:pt>
    <dgm:pt modelId="{6A506BA4-F1B0-3840-AFF3-06A31E1689D2}" type="pres">
      <dgm:prSet presAssocID="{9D999FFC-B274-674C-BC04-5384CAB78629}" presName="childNode" presStyleLbl="node1" presStyleIdx="4" presStyleCnt="7" custScaleX="108936">
        <dgm:presLayoutVars>
          <dgm:bulletEnabled val="1"/>
        </dgm:presLayoutVars>
      </dgm:prSet>
      <dgm:spPr/>
      <dgm:t>
        <a:bodyPr/>
        <a:lstStyle/>
        <a:p>
          <a:endParaRPr lang="en-US"/>
        </a:p>
      </dgm:t>
    </dgm:pt>
    <dgm:pt modelId="{7CD0C9BB-4BAC-1D4B-B9A3-A716D885B128}" type="pres">
      <dgm:prSet presAssocID="{9D999FFC-B274-674C-BC04-5384CAB78629}" presName="aSpace2" presStyleCnt="0"/>
      <dgm:spPr/>
    </dgm:pt>
    <dgm:pt modelId="{FFFB086B-1CF7-094E-BA10-A2F39DF8DF48}" type="pres">
      <dgm:prSet presAssocID="{D1D3A283-6DC3-254A-8B26-353A5418AFA4}" presName="childNode" presStyleLbl="node1" presStyleIdx="5" presStyleCnt="7" custScaleX="108936">
        <dgm:presLayoutVars>
          <dgm:bulletEnabled val="1"/>
        </dgm:presLayoutVars>
      </dgm:prSet>
      <dgm:spPr/>
      <dgm:t>
        <a:bodyPr/>
        <a:lstStyle/>
        <a:p>
          <a:endParaRPr lang="en-US"/>
        </a:p>
      </dgm:t>
    </dgm:pt>
    <dgm:pt modelId="{A8CD7092-C529-4241-A12C-66E1C35FBF9F}" type="pres">
      <dgm:prSet presAssocID="{D1D3A283-6DC3-254A-8B26-353A5418AFA4}" presName="aSpace2" presStyleCnt="0"/>
      <dgm:spPr/>
    </dgm:pt>
    <dgm:pt modelId="{AB6994C8-F587-1241-B415-3B60A4D5272D}" type="pres">
      <dgm:prSet presAssocID="{3C3BFA5D-6E39-124D-857B-A6AE8848EF77}" presName="childNode" presStyleLbl="node1" presStyleIdx="6" presStyleCnt="7" custScaleX="108936">
        <dgm:presLayoutVars>
          <dgm:bulletEnabled val="1"/>
        </dgm:presLayoutVars>
      </dgm:prSet>
      <dgm:spPr/>
      <dgm:t>
        <a:bodyPr/>
        <a:lstStyle/>
        <a:p>
          <a:endParaRPr lang="en-US"/>
        </a:p>
      </dgm:t>
    </dgm:pt>
  </dgm:ptLst>
  <dgm:cxnLst>
    <dgm:cxn modelId="{8FF77962-11D2-F349-B3AB-8CDB76E0D0D3}" type="presOf" srcId="{1581A35A-C9D3-984A-8A56-E1414302A02A}" destId="{852A4828-B1E9-FD49-90B7-CDDFD1E2A4A1}" srcOrd="0" destOrd="0" presId="urn:microsoft.com/office/officeart/2005/8/layout/lProcess2"/>
    <dgm:cxn modelId="{11E9C5F8-020F-EA44-BB5E-ACD848AE4D5C}" type="presOf" srcId="{CCD4E261-904B-C248-8232-32F33F6E9B77}" destId="{291FD072-7DC2-6A4E-A0A9-6733F5970D54}" srcOrd="0" destOrd="0" presId="urn:microsoft.com/office/officeart/2005/8/layout/lProcess2"/>
    <dgm:cxn modelId="{6F41E9F0-D0B1-5A46-8A81-27387B044508}" type="presOf" srcId="{9D999FFC-B274-674C-BC04-5384CAB78629}" destId="{6A506BA4-F1B0-3840-AFF3-06A31E1689D2}" srcOrd="0" destOrd="0" presId="urn:microsoft.com/office/officeart/2005/8/layout/lProcess2"/>
    <dgm:cxn modelId="{677B82D9-5DEA-7545-8E7B-0ACE15C54FEE}" srcId="{FAC62E9E-2DC5-7247-8B5F-580D37ABBEC2}" destId="{3C3BFA5D-6E39-124D-857B-A6AE8848EF77}" srcOrd="3" destOrd="0" parTransId="{86BFC689-5DF8-324B-A61A-1C633BDB8A89}" sibTransId="{00C8C727-1EF2-E04D-A3BF-AEEA69630D25}"/>
    <dgm:cxn modelId="{E32E125A-4637-7E46-B37F-3A8C518D428C}" srcId="{7C4736FB-B27B-1348-80B0-9CDDF96199B3}" destId="{332D078A-B68C-674A-9669-D2F96B77EACE}" srcOrd="2" destOrd="0" parTransId="{70D6B42D-C79F-0746-8A40-111A223CA7B5}" sibTransId="{9234711A-D67F-F242-B5AB-FC757AE45CC9}"/>
    <dgm:cxn modelId="{48CA7971-C5F5-5843-B487-9F04B35E77A1}" type="presOf" srcId="{332D078A-B68C-674A-9669-D2F96B77EACE}" destId="{C1D134A1-DF4F-F342-AB14-5645A1BABF62}" srcOrd="0" destOrd="0" presId="urn:microsoft.com/office/officeart/2005/8/layout/lProcess2"/>
    <dgm:cxn modelId="{45147274-1D04-6F4D-9351-36DFBAC1BDFD}" srcId="{FAC62E9E-2DC5-7247-8B5F-580D37ABBEC2}" destId="{D1D3A283-6DC3-254A-8B26-353A5418AFA4}" srcOrd="2" destOrd="0" parTransId="{C68D1DD6-4B64-1041-90BB-ED67F4EA6024}" sibTransId="{FC449165-5E16-454E-87C3-6DEDDC268562}"/>
    <dgm:cxn modelId="{05EAA15D-C23E-3148-B4EE-1EAEF4CB5435}" srcId="{7C4736FB-B27B-1348-80B0-9CDDF96199B3}" destId="{3878BD31-D939-7C48-AF3B-5BC79D98B631}" srcOrd="0" destOrd="0" parTransId="{258182F4-D209-E048-B583-33EE10443E38}" sibTransId="{A38A8802-67FE-7B41-A0B1-368232275107}"/>
    <dgm:cxn modelId="{998D3BF3-8EC4-B048-8B02-B5A2FBA17BD6}" srcId="{CCD4E261-904B-C248-8232-32F33F6E9B77}" destId="{FAC62E9E-2DC5-7247-8B5F-580D37ABBEC2}" srcOrd="1" destOrd="0" parTransId="{1D51CD72-EE76-6B45-AE0F-AC48DBF94F9A}" sibTransId="{20F3FE57-1373-8E45-AFCA-305AABFD2204}"/>
    <dgm:cxn modelId="{AAEF4A68-4559-554B-87F8-B7E80415EE27}" srcId="{FAC62E9E-2DC5-7247-8B5F-580D37ABBEC2}" destId="{2DE772ED-EAAC-7846-9D92-BB2EF554E7F2}" srcOrd="0" destOrd="0" parTransId="{7B3926BF-9EE9-AC4C-A480-A3B803FF46BB}" sibTransId="{F2F5EE69-C53F-B145-88F0-AB3C7A604292}"/>
    <dgm:cxn modelId="{5CE2653C-6D60-054C-B6C7-2BB0DBEFBD61}" type="presOf" srcId="{FAC62E9E-2DC5-7247-8B5F-580D37ABBEC2}" destId="{A021F128-620A-E04F-B374-059C95CFEF8C}" srcOrd="1" destOrd="0" presId="urn:microsoft.com/office/officeart/2005/8/layout/lProcess2"/>
    <dgm:cxn modelId="{A7160D61-3B14-9B43-928B-D2800AA0F229}" type="presOf" srcId="{7C4736FB-B27B-1348-80B0-9CDDF96199B3}" destId="{E85D4A8A-16BA-6D40-A3E1-037DDDDBE3E5}" srcOrd="0" destOrd="0" presId="urn:microsoft.com/office/officeart/2005/8/layout/lProcess2"/>
    <dgm:cxn modelId="{4E065314-F5F6-CC45-956A-B4597C18DD15}" type="presOf" srcId="{FAC62E9E-2DC5-7247-8B5F-580D37ABBEC2}" destId="{BFDA403A-51B9-C741-881A-FBABE8B15090}" srcOrd="0" destOrd="0" presId="urn:microsoft.com/office/officeart/2005/8/layout/lProcess2"/>
    <dgm:cxn modelId="{052D86C9-01F1-3A42-987F-937ED1318A92}" srcId="{CCD4E261-904B-C248-8232-32F33F6E9B77}" destId="{7C4736FB-B27B-1348-80B0-9CDDF96199B3}" srcOrd="0" destOrd="0" parTransId="{2298C101-0378-3E42-9F88-AA569B0DC47A}" sibTransId="{FCEEB63E-9DF1-FF40-B172-EA7044FC7BB5}"/>
    <dgm:cxn modelId="{9FD51D7A-A83A-EC47-80E6-F657E3D39758}" type="presOf" srcId="{3C3BFA5D-6E39-124D-857B-A6AE8848EF77}" destId="{AB6994C8-F587-1241-B415-3B60A4D5272D}" srcOrd="0" destOrd="0" presId="urn:microsoft.com/office/officeart/2005/8/layout/lProcess2"/>
    <dgm:cxn modelId="{75F7CD2D-AE91-8540-98B3-E9DD2D6BD797}" srcId="{FAC62E9E-2DC5-7247-8B5F-580D37ABBEC2}" destId="{9D999FFC-B274-674C-BC04-5384CAB78629}" srcOrd="1" destOrd="0" parTransId="{29971204-4715-FA44-A4F7-13B63F75B771}" sibTransId="{939B5CBA-DA37-A041-8D20-C90D09334583}"/>
    <dgm:cxn modelId="{313588B8-DEE9-BA4C-A016-EB728CDD21B7}" srcId="{7C4736FB-B27B-1348-80B0-9CDDF96199B3}" destId="{1581A35A-C9D3-984A-8A56-E1414302A02A}" srcOrd="1" destOrd="0" parTransId="{398D69E0-7CE9-1945-B2AC-3B81F56DA906}" sibTransId="{493FDB0D-2650-5B4E-B289-CDEC569904BE}"/>
    <dgm:cxn modelId="{821118F0-0E4C-A84E-B203-1893B64EF4AE}" type="presOf" srcId="{D1D3A283-6DC3-254A-8B26-353A5418AFA4}" destId="{FFFB086B-1CF7-094E-BA10-A2F39DF8DF48}" srcOrd="0" destOrd="0" presId="urn:microsoft.com/office/officeart/2005/8/layout/lProcess2"/>
    <dgm:cxn modelId="{CBF91163-CD5F-F64A-B83C-EB5D8209420C}" type="presOf" srcId="{3878BD31-D939-7C48-AF3B-5BC79D98B631}" destId="{F1B3D48C-C6AD-7B44-A504-DD090876D0F8}" srcOrd="0" destOrd="0" presId="urn:microsoft.com/office/officeart/2005/8/layout/lProcess2"/>
    <dgm:cxn modelId="{54D177C7-C1C7-6A46-B72B-6647993937E5}" type="presOf" srcId="{2DE772ED-EAAC-7846-9D92-BB2EF554E7F2}" destId="{7FC5F805-3B66-144E-A253-7528B6A53094}" srcOrd="0" destOrd="0" presId="urn:microsoft.com/office/officeart/2005/8/layout/lProcess2"/>
    <dgm:cxn modelId="{F749A2F1-4538-D640-8EFB-FCE73F3A3016}" type="presOf" srcId="{7C4736FB-B27B-1348-80B0-9CDDF96199B3}" destId="{67A7C825-F1EE-7D4B-B930-B15685A1B5C1}" srcOrd="1" destOrd="0" presId="urn:microsoft.com/office/officeart/2005/8/layout/lProcess2"/>
    <dgm:cxn modelId="{A0558DDE-540E-744D-B13F-77769366F6D9}" type="presParOf" srcId="{291FD072-7DC2-6A4E-A0A9-6733F5970D54}" destId="{CFDBA9E2-B52E-3D4C-8EEE-4657CF401B0E}" srcOrd="0" destOrd="0" presId="urn:microsoft.com/office/officeart/2005/8/layout/lProcess2"/>
    <dgm:cxn modelId="{C8968AD5-0D30-0348-964D-F905D01CD2BD}" type="presParOf" srcId="{CFDBA9E2-B52E-3D4C-8EEE-4657CF401B0E}" destId="{E85D4A8A-16BA-6D40-A3E1-037DDDDBE3E5}" srcOrd="0" destOrd="0" presId="urn:microsoft.com/office/officeart/2005/8/layout/lProcess2"/>
    <dgm:cxn modelId="{E5530D10-CC6A-2C40-A98D-640F15C7F3A3}" type="presParOf" srcId="{CFDBA9E2-B52E-3D4C-8EEE-4657CF401B0E}" destId="{67A7C825-F1EE-7D4B-B930-B15685A1B5C1}" srcOrd="1" destOrd="0" presId="urn:microsoft.com/office/officeart/2005/8/layout/lProcess2"/>
    <dgm:cxn modelId="{41A18373-8AAE-E048-91DD-A0BC12B3C359}" type="presParOf" srcId="{CFDBA9E2-B52E-3D4C-8EEE-4657CF401B0E}" destId="{B6B90AED-BCAE-1940-8BCB-CEEAD8F12155}" srcOrd="2" destOrd="0" presId="urn:microsoft.com/office/officeart/2005/8/layout/lProcess2"/>
    <dgm:cxn modelId="{22A08E4F-3102-1C49-B2CA-349DB3E4EC47}" type="presParOf" srcId="{B6B90AED-BCAE-1940-8BCB-CEEAD8F12155}" destId="{BBB72F3F-9C7F-6542-A292-E8C47F8778F1}" srcOrd="0" destOrd="0" presId="urn:microsoft.com/office/officeart/2005/8/layout/lProcess2"/>
    <dgm:cxn modelId="{6E0DA196-7C7B-D146-8A88-FD67B56042A8}" type="presParOf" srcId="{BBB72F3F-9C7F-6542-A292-E8C47F8778F1}" destId="{F1B3D48C-C6AD-7B44-A504-DD090876D0F8}" srcOrd="0" destOrd="0" presId="urn:microsoft.com/office/officeart/2005/8/layout/lProcess2"/>
    <dgm:cxn modelId="{571E5026-75D4-D14F-BBA7-9867556B394F}" type="presParOf" srcId="{BBB72F3F-9C7F-6542-A292-E8C47F8778F1}" destId="{F5620C02-EAA0-8C4E-A74D-A9F377ADAB1A}" srcOrd="1" destOrd="0" presId="urn:microsoft.com/office/officeart/2005/8/layout/lProcess2"/>
    <dgm:cxn modelId="{DE43FA0F-51D3-A548-96D5-7105FEAA5A08}" type="presParOf" srcId="{BBB72F3F-9C7F-6542-A292-E8C47F8778F1}" destId="{852A4828-B1E9-FD49-90B7-CDDFD1E2A4A1}" srcOrd="2" destOrd="0" presId="urn:microsoft.com/office/officeart/2005/8/layout/lProcess2"/>
    <dgm:cxn modelId="{25041CF2-1315-BA4D-8D9F-20CEDCA7DB9E}" type="presParOf" srcId="{BBB72F3F-9C7F-6542-A292-E8C47F8778F1}" destId="{276DAC80-D4A9-1741-8A18-5EA928DD193D}" srcOrd="3" destOrd="0" presId="urn:microsoft.com/office/officeart/2005/8/layout/lProcess2"/>
    <dgm:cxn modelId="{AA3302E5-A734-1249-90E1-2097E563859B}" type="presParOf" srcId="{BBB72F3F-9C7F-6542-A292-E8C47F8778F1}" destId="{C1D134A1-DF4F-F342-AB14-5645A1BABF62}" srcOrd="4" destOrd="0" presId="urn:microsoft.com/office/officeart/2005/8/layout/lProcess2"/>
    <dgm:cxn modelId="{98DB665B-5293-0E40-B555-8AF4378F0FE8}" type="presParOf" srcId="{291FD072-7DC2-6A4E-A0A9-6733F5970D54}" destId="{B50D2FCA-06CB-C74F-9BCE-F095D556E9D7}" srcOrd="1" destOrd="0" presId="urn:microsoft.com/office/officeart/2005/8/layout/lProcess2"/>
    <dgm:cxn modelId="{65F437EB-61A2-444F-9F2C-FB16BDC49477}" type="presParOf" srcId="{291FD072-7DC2-6A4E-A0A9-6733F5970D54}" destId="{207FB454-E556-2A49-BE12-1DEDB9DF6E96}" srcOrd="2" destOrd="0" presId="urn:microsoft.com/office/officeart/2005/8/layout/lProcess2"/>
    <dgm:cxn modelId="{7357C51B-28F9-1646-A452-1AB1B33CFC85}" type="presParOf" srcId="{207FB454-E556-2A49-BE12-1DEDB9DF6E96}" destId="{BFDA403A-51B9-C741-881A-FBABE8B15090}" srcOrd="0" destOrd="0" presId="urn:microsoft.com/office/officeart/2005/8/layout/lProcess2"/>
    <dgm:cxn modelId="{A5E2218C-2A20-364D-8853-9EB0F9302A95}" type="presParOf" srcId="{207FB454-E556-2A49-BE12-1DEDB9DF6E96}" destId="{A021F128-620A-E04F-B374-059C95CFEF8C}" srcOrd="1" destOrd="0" presId="urn:microsoft.com/office/officeart/2005/8/layout/lProcess2"/>
    <dgm:cxn modelId="{44308799-7143-B54A-B143-515EF9CD379A}" type="presParOf" srcId="{207FB454-E556-2A49-BE12-1DEDB9DF6E96}" destId="{F16AB73B-BD34-3F48-92D4-93DA1F350D7F}" srcOrd="2" destOrd="0" presId="urn:microsoft.com/office/officeart/2005/8/layout/lProcess2"/>
    <dgm:cxn modelId="{80C21EFB-F62D-BA43-9A84-D7B7263C42C4}" type="presParOf" srcId="{F16AB73B-BD34-3F48-92D4-93DA1F350D7F}" destId="{F27917F0-DD68-2D4D-B638-CC799B73230A}" srcOrd="0" destOrd="0" presId="urn:microsoft.com/office/officeart/2005/8/layout/lProcess2"/>
    <dgm:cxn modelId="{254B6FF9-A5D9-864A-8AE9-CD712FD52687}" type="presParOf" srcId="{F27917F0-DD68-2D4D-B638-CC799B73230A}" destId="{7FC5F805-3B66-144E-A253-7528B6A53094}" srcOrd="0" destOrd="0" presId="urn:microsoft.com/office/officeart/2005/8/layout/lProcess2"/>
    <dgm:cxn modelId="{E36807B7-AC40-9C4B-BD22-D3EF70CA3AEA}" type="presParOf" srcId="{F27917F0-DD68-2D4D-B638-CC799B73230A}" destId="{A54E0E26-9E4C-004A-9600-22FA6B63D094}" srcOrd="1" destOrd="0" presId="urn:microsoft.com/office/officeart/2005/8/layout/lProcess2"/>
    <dgm:cxn modelId="{A33A7EE1-41D4-D74C-9809-85766725196B}" type="presParOf" srcId="{F27917F0-DD68-2D4D-B638-CC799B73230A}" destId="{6A506BA4-F1B0-3840-AFF3-06A31E1689D2}" srcOrd="2" destOrd="0" presId="urn:microsoft.com/office/officeart/2005/8/layout/lProcess2"/>
    <dgm:cxn modelId="{713160A2-505A-5B4B-B2AC-85C76F9CE49A}" type="presParOf" srcId="{F27917F0-DD68-2D4D-B638-CC799B73230A}" destId="{7CD0C9BB-4BAC-1D4B-B9A3-A716D885B128}" srcOrd="3" destOrd="0" presId="urn:microsoft.com/office/officeart/2005/8/layout/lProcess2"/>
    <dgm:cxn modelId="{D28B554D-D35E-1B42-99AB-45A1C6DFD018}" type="presParOf" srcId="{F27917F0-DD68-2D4D-B638-CC799B73230A}" destId="{FFFB086B-1CF7-094E-BA10-A2F39DF8DF48}" srcOrd="4" destOrd="0" presId="urn:microsoft.com/office/officeart/2005/8/layout/lProcess2"/>
    <dgm:cxn modelId="{9ACA27BC-786B-6C42-B378-7D65437241CF}" type="presParOf" srcId="{F27917F0-DD68-2D4D-B638-CC799B73230A}" destId="{A8CD7092-C529-4241-A12C-66E1C35FBF9F}" srcOrd="5" destOrd="0" presId="urn:microsoft.com/office/officeart/2005/8/layout/lProcess2"/>
    <dgm:cxn modelId="{02AAED38-FEC1-5543-8DCE-AA3E308E7FC0}" type="presParOf" srcId="{F27917F0-DD68-2D4D-B638-CC799B73230A}" destId="{AB6994C8-F587-1241-B415-3B60A4D5272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D4A8A-16BA-6D40-A3E1-037DDDDBE3E5}">
      <dsp:nvSpPr>
        <dsp:cNvPr id="0" name=""/>
        <dsp:cNvSpPr/>
      </dsp:nvSpPr>
      <dsp:spPr>
        <a:xfrm>
          <a:off x="0" y="0"/>
          <a:ext cx="2869455" cy="3914336"/>
        </a:xfrm>
        <a:prstGeom prst="roundRect">
          <a:avLst>
            <a:gd name="adj" fmla="val 10000"/>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solidFill>
                <a:srgbClr val="FFFFFF"/>
              </a:solidFill>
            </a:rPr>
            <a:t>Map Stage</a:t>
          </a:r>
          <a:endParaRPr lang="en-US" sz="3200" kern="1200" dirty="0">
            <a:solidFill>
              <a:srgbClr val="FFFFFF"/>
            </a:solidFill>
          </a:endParaRPr>
        </a:p>
      </dsp:txBody>
      <dsp:txXfrm>
        <a:off x="0" y="0"/>
        <a:ext cx="2869455" cy="1174300"/>
      </dsp:txXfrm>
    </dsp:sp>
    <dsp:sp modelId="{F1B3D48C-C6AD-7B44-A504-DD090876D0F8}">
      <dsp:nvSpPr>
        <dsp:cNvPr id="0" name=""/>
        <dsp:cNvSpPr/>
      </dsp:nvSpPr>
      <dsp:spPr>
        <a:xfrm>
          <a:off x="289928" y="1174635"/>
          <a:ext cx="2295564" cy="769010"/>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err="1" smtClean="0"/>
            <a:t>M</a:t>
          </a:r>
          <a:r>
            <a:rPr lang="en-US" sz="2800" kern="1200" baseline="-25000" dirty="0" err="1" smtClean="0"/>
            <a:t>avg</a:t>
          </a:r>
          <a:r>
            <a:rPr lang="en-US" sz="2800" kern="1200" baseline="-25000" dirty="0" err="1" smtClean="0"/>
            <a:t>,max</a:t>
          </a:r>
          <a:endParaRPr lang="en-US" sz="2800" kern="1200" baseline="-25000" dirty="0"/>
        </a:p>
      </dsp:txBody>
      <dsp:txXfrm>
        <a:off x="312452" y="1197159"/>
        <a:ext cx="2250516" cy="723962"/>
      </dsp:txXfrm>
    </dsp:sp>
    <dsp:sp modelId="{852A4828-B1E9-FD49-90B7-CDDFD1E2A4A1}">
      <dsp:nvSpPr>
        <dsp:cNvPr id="0" name=""/>
        <dsp:cNvSpPr/>
      </dsp:nvSpPr>
      <dsp:spPr>
        <a:xfrm>
          <a:off x="289928" y="2061954"/>
          <a:ext cx="2295564" cy="769010"/>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err="1" smtClean="0"/>
            <a:t>AvgInputSize</a:t>
          </a:r>
          <a:endParaRPr lang="en-US" sz="2800" kern="1200" dirty="0"/>
        </a:p>
      </dsp:txBody>
      <dsp:txXfrm>
        <a:off x="312452" y="2084478"/>
        <a:ext cx="2250516" cy="723962"/>
      </dsp:txXfrm>
    </dsp:sp>
    <dsp:sp modelId="{C1D134A1-DF4F-F342-AB14-5645A1BABF62}">
      <dsp:nvSpPr>
        <dsp:cNvPr id="0" name=""/>
        <dsp:cNvSpPr/>
      </dsp:nvSpPr>
      <dsp:spPr>
        <a:xfrm>
          <a:off x="289928" y="2949274"/>
          <a:ext cx="2295564" cy="769010"/>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kern="1200" dirty="0" smtClean="0"/>
            <a:t>Selectivity</a:t>
          </a:r>
          <a:endParaRPr lang="en-US" sz="2800" kern="1200" dirty="0"/>
        </a:p>
      </dsp:txBody>
      <dsp:txXfrm>
        <a:off x="312452" y="2971798"/>
        <a:ext cx="2250516" cy="723962"/>
      </dsp:txXfrm>
    </dsp:sp>
    <dsp:sp modelId="{BFDA403A-51B9-C741-881A-FBABE8B15090}">
      <dsp:nvSpPr>
        <dsp:cNvPr id="0" name=""/>
        <dsp:cNvSpPr/>
      </dsp:nvSpPr>
      <dsp:spPr>
        <a:xfrm>
          <a:off x="3090630" y="0"/>
          <a:ext cx="2869455" cy="3914336"/>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solidFill>
            </a:rPr>
            <a:t>Reduce Stage</a:t>
          </a:r>
          <a:endParaRPr lang="en-US" sz="3200" kern="1200" dirty="0">
            <a:solidFill>
              <a:schemeClr val="bg1"/>
            </a:solidFill>
          </a:endParaRPr>
        </a:p>
      </dsp:txBody>
      <dsp:txXfrm>
        <a:off x="3090630" y="0"/>
        <a:ext cx="2869455" cy="1174300"/>
      </dsp:txXfrm>
    </dsp:sp>
    <dsp:sp modelId="{7FC5F805-3B66-144E-A253-7528B6A53094}">
      <dsp:nvSpPr>
        <dsp:cNvPr id="0" name=""/>
        <dsp:cNvSpPr/>
      </dsp:nvSpPr>
      <dsp:spPr>
        <a:xfrm>
          <a:off x="3272027" y="1174396"/>
          <a:ext cx="2500696" cy="570235"/>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smtClean="0"/>
            <a:t>Shuffle/</a:t>
          </a:r>
          <a:r>
            <a:rPr lang="en-US" sz="2400" kern="1200" dirty="0" err="1" smtClean="0"/>
            <a:t>Sort</a:t>
          </a:r>
          <a:r>
            <a:rPr lang="en-US" sz="2400" kern="1200" baseline="-25000" dirty="0" err="1" smtClean="0"/>
            <a:t>avg,max</a:t>
          </a:r>
          <a:endParaRPr lang="en-US" sz="2400" kern="1200" baseline="-25000" dirty="0"/>
        </a:p>
      </dsp:txBody>
      <dsp:txXfrm>
        <a:off x="3288729" y="1191098"/>
        <a:ext cx="2467292" cy="536831"/>
      </dsp:txXfrm>
    </dsp:sp>
    <dsp:sp modelId="{6A506BA4-F1B0-3840-AFF3-06A31E1689D2}">
      <dsp:nvSpPr>
        <dsp:cNvPr id="0" name=""/>
        <dsp:cNvSpPr/>
      </dsp:nvSpPr>
      <dsp:spPr>
        <a:xfrm>
          <a:off x="3272027" y="1832360"/>
          <a:ext cx="2500696" cy="570235"/>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err="1" smtClean="0"/>
            <a:t>Reduce</a:t>
          </a:r>
          <a:r>
            <a:rPr lang="en-US" sz="2400" kern="1200" baseline="-25000" dirty="0" err="1" smtClean="0"/>
            <a:t>avg,max</a:t>
          </a:r>
          <a:endParaRPr lang="en-US" sz="2400" kern="1200" baseline="-25000" dirty="0"/>
        </a:p>
      </dsp:txBody>
      <dsp:txXfrm>
        <a:off x="3288729" y="1849062"/>
        <a:ext cx="2467292" cy="536831"/>
      </dsp:txXfrm>
    </dsp:sp>
    <dsp:sp modelId="{FFFB086B-1CF7-094E-BA10-A2F39DF8DF48}">
      <dsp:nvSpPr>
        <dsp:cNvPr id="0" name=""/>
        <dsp:cNvSpPr/>
      </dsp:nvSpPr>
      <dsp:spPr>
        <a:xfrm>
          <a:off x="3272027" y="2490324"/>
          <a:ext cx="2500696" cy="570235"/>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err="1" smtClean="0"/>
            <a:t>AvgInputSize</a:t>
          </a:r>
          <a:endParaRPr lang="en-US" sz="2400" kern="1200" dirty="0"/>
        </a:p>
      </dsp:txBody>
      <dsp:txXfrm>
        <a:off x="3288729" y="2507026"/>
        <a:ext cx="2467292" cy="536831"/>
      </dsp:txXfrm>
    </dsp:sp>
    <dsp:sp modelId="{AB6994C8-F587-1241-B415-3B60A4D5272D}">
      <dsp:nvSpPr>
        <dsp:cNvPr id="0" name=""/>
        <dsp:cNvSpPr/>
      </dsp:nvSpPr>
      <dsp:spPr>
        <a:xfrm>
          <a:off x="3272027" y="3148288"/>
          <a:ext cx="2500696" cy="570235"/>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smtClean="0"/>
            <a:t>Selectivity</a:t>
          </a:r>
          <a:endParaRPr lang="en-US" sz="2400" kern="1200" dirty="0"/>
        </a:p>
      </dsp:txBody>
      <dsp:txXfrm>
        <a:off x="3288729" y="3164990"/>
        <a:ext cx="2467292" cy="53683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0.31291</cdr:x>
      <cdr:y>0.05202</cdr:y>
    </cdr:from>
    <cdr:to>
      <cdr:x>0.92123</cdr:x>
      <cdr:y>0.73121</cdr:y>
    </cdr:to>
    <cdr:sp macro="" textlink="">
      <cdr:nvSpPr>
        <cdr:cNvPr id="3" name="Straight Connector 2"/>
        <cdr:cNvSpPr/>
      </cdr:nvSpPr>
      <cdr:spPr>
        <a:xfrm xmlns:a="http://schemas.openxmlformats.org/drawingml/2006/main" flipV="1">
          <a:off x="1816100" y="228600"/>
          <a:ext cx="3530600" cy="2984500"/>
        </a:xfrm>
        <a:prstGeom xmlns:a="http://schemas.openxmlformats.org/drawingml/2006/main" prst="line">
          <a:avLst/>
        </a:prstGeom>
        <a:ln xmlns:a="http://schemas.openxmlformats.org/drawingml/2006/main" w="25400" cap="flat" cmpd="sng" algn="ctr">
          <a:solidFill>
            <a:srgbClr val="800000"/>
          </a:solidFill>
          <a:prstDash val="sysDash"/>
          <a:round/>
          <a:headEnd type="none" w="med" len="med"/>
          <a:tailEnd type="none" w="med" len="med"/>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1D5EFFB-D960-9F40-9854-28E360CDE809}" type="datetimeFigureOut">
              <a:rPr lang="en-US" smtClean="0"/>
              <a:pPr/>
              <a:t>8/22/12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A5C3E6-98E4-EF42-8039-2AF3C48AF96B}" type="slidenum">
              <a:rPr lang="en-US" smtClean="0"/>
              <a:pPr/>
              <a:t>‹#›</a:t>
            </a:fld>
            <a:endParaRPr lang="en-US"/>
          </a:p>
        </p:txBody>
      </p:sp>
    </p:spTree>
    <p:extLst>
      <p:ext uri="{BB962C8B-B14F-4D97-AF65-F5344CB8AC3E}">
        <p14:creationId xmlns:p14="http://schemas.microsoft.com/office/powerpoint/2010/main" val="2634490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4BF24-B32E-9547-B5FC-6170A4C58BE8}" type="datetimeFigureOut">
              <a:rPr lang="en-US" smtClean="0"/>
              <a:pPr/>
              <a:t>8/22/12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380F7D-A6F9-6948-92B6-F17F6DBE8012}" type="slidenum">
              <a:rPr lang="en-US" smtClean="0"/>
              <a:pPr/>
              <a:t>‹#›</a:t>
            </a:fld>
            <a:endParaRPr lang="en-US"/>
          </a:p>
        </p:txBody>
      </p:sp>
    </p:spTree>
    <p:extLst>
      <p:ext uri="{BB962C8B-B14F-4D97-AF65-F5344CB8AC3E}">
        <p14:creationId xmlns:p14="http://schemas.microsoft.com/office/powerpoint/2010/main" val="21019773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E380F7D-A6F9-6948-92B6-F17F6DBE801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E380F7D-A6F9-6948-92B6-F17F6DBE801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Paper references</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Paper references</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09C02BD-6C46-B141-8FB3-1B4EE4295E40}"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ABCD slots and permutation</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avg</a:t>
            </a:r>
            <a:r>
              <a:rPr lang="en-US" dirty="0" smtClean="0"/>
              <a:t> on the other side, </a:t>
            </a:r>
            <a:r>
              <a:rPr lang="en-US" dirty="0" err="1" smtClean="0"/>
              <a:t>k</a:t>
            </a:r>
            <a:r>
              <a:rPr lang="en-US" dirty="0" smtClean="0"/>
              <a:t> slots</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Change latex Nm/</a:t>
            </a:r>
            <a:r>
              <a:rPr lang="en-US" dirty="0" err="1" smtClean="0"/>
              <a:t>Sm</a:t>
            </a:r>
            <a:endParaRPr lang="en-US" dirty="0"/>
          </a:p>
        </p:txBody>
      </p:sp>
      <p:sp>
        <p:nvSpPr>
          <p:cNvPr id="4" name="Slide Number Placeholder 3"/>
          <p:cNvSpPr>
            <a:spLocks noGrp="1"/>
          </p:cNvSpPr>
          <p:nvPr>
            <p:ph type="sldNum" sz="quarter" idx="10"/>
          </p:nvPr>
        </p:nvSpPr>
        <p:spPr/>
        <p:txBody>
          <a:bodyPr/>
          <a:lstStyle/>
          <a:p>
            <a:fld id="{344BA5DC-648A-F04A-ACE4-3C0595EF83BD}"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09C02BD-6C46-B141-8FB3-1B4EE4295E40}" type="slidenum">
              <a:rPr lang="en-US" smtClean="0"/>
              <a:pPr/>
              <a:t>25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09C02BD-6C46-B141-8FB3-1B4EE4295E40}"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last</a:t>
            </a:r>
            <a:r>
              <a:rPr lang="en-US" baseline="0" dirty="0" smtClean="0"/>
              <a:t> 30 years have seen an exponential increase in disk capacities. At the same time, there has been an exponential decrease in $/GB. In 1980, $5000 would buy you about 5MB. Today, you can get a 500GB hard drive for $50. However, the disk bandwidths have not improved in the same proportion. The throughput has flattened from a few </a:t>
            </a:r>
            <a:r>
              <a:rPr lang="en-US" baseline="0" dirty="0" err="1" smtClean="0"/>
              <a:t>KBs</a:t>
            </a:r>
            <a:r>
              <a:rPr lang="en-US" baseline="0" dirty="0" smtClean="0"/>
              <a:t> per second to 100s of </a:t>
            </a:r>
            <a:r>
              <a:rPr lang="en-US" baseline="0" dirty="0" err="1" smtClean="0"/>
              <a:t>MBps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I have demonstrated the accuracy and performance of SimMR</a:t>
            </a:r>
            <a:r>
              <a:rPr lang="en-US" baseline="0" dirty="0" smtClean="0"/>
              <a:t>, let us proceed to see what we can do with it…</a:t>
            </a:r>
            <a:endParaRPr lang="en-US" dirty="0"/>
          </a:p>
        </p:txBody>
      </p:sp>
      <p:sp>
        <p:nvSpPr>
          <p:cNvPr id="4" name="Slide Number Placeholder 3"/>
          <p:cNvSpPr>
            <a:spLocks noGrp="1"/>
          </p:cNvSpPr>
          <p:nvPr>
            <p:ph type="sldNum" sz="quarter" idx="10"/>
          </p:nvPr>
        </p:nvSpPr>
        <p:spPr/>
        <p:txBody>
          <a:bodyPr/>
          <a:lstStyle/>
          <a:p>
            <a:fld id="{115ED588-3F7D-FC4E-87BE-3B4F5D4E53FC}"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graph</a:t>
            </a:r>
          </a:p>
          <a:p>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4BA5DC-648A-F04A-ACE4-3C0595EF83BD}" type="slidenum">
              <a:rPr lang="en-US" smtClean="0"/>
              <a:pPr/>
              <a:t>37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514350" indent="-514350">
              <a:buFont typeface="+mj-lt"/>
              <a:buAutoNum type="arabicPeriod"/>
            </a:pPr>
            <a:r>
              <a:rPr lang="en-US" dirty="0" smtClean="0"/>
              <a:t>Job Ordering</a:t>
            </a:r>
          </a:p>
          <a:p>
            <a:pPr lvl="1"/>
            <a:r>
              <a:rPr lang="en-US" dirty="0" smtClean="0"/>
              <a:t>How to order jobs? </a:t>
            </a:r>
          </a:p>
          <a:p>
            <a:pPr marL="514350" indent="-514350">
              <a:buFont typeface="+mj-lt"/>
              <a:buAutoNum type="arabicPeriod"/>
            </a:pPr>
            <a:r>
              <a:rPr lang="en-US" dirty="0" smtClean="0"/>
              <a:t>Tailoring amount of resources</a:t>
            </a:r>
          </a:p>
          <a:p>
            <a:pPr lvl="1"/>
            <a:r>
              <a:rPr lang="en-US" dirty="0" smtClean="0"/>
              <a:t>How many slots to allocate?</a:t>
            </a:r>
          </a:p>
          <a:p>
            <a:pPr marL="514350" indent="-514350">
              <a:buFont typeface="+mj-lt"/>
              <a:buAutoNum type="arabicPeriod"/>
            </a:pPr>
            <a:r>
              <a:rPr lang="en-US" dirty="0" smtClean="0"/>
              <a:t>Allocating spare resources</a:t>
            </a:r>
          </a:p>
          <a:p>
            <a:pPr lvl="1"/>
            <a:r>
              <a:rPr lang="en-US" dirty="0" smtClean="0"/>
              <a:t>How to allocate and de-allocate spare resources?</a:t>
            </a:r>
          </a:p>
          <a:p>
            <a:endParaRPr lang="en-US" dirty="0"/>
          </a:p>
        </p:txBody>
      </p:sp>
      <p:sp>
        <p:nvSpPr>
          <p:cNvPr id="4" name="Slide Number Placeholder 3"/>
          <p:cNvSpPr>
            <a:spLocks noGrp="1"/>
          </p:cNvSpPr>
          <p:nvPr>
            <p:ph type="sldNum" sz="quarter" idx="10"/>
          </p:nvPr>
        </p:nvSpPr>
        <p:spPr/>
        <p:txBody>
          <a:bodyPr/>
          <a:lstStyle/>
          <a:p>
            <a:fld id="{115ED588-3F7D-FC4E-87BE-3B4F5D4E53FC}"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consequence of the exponential decrease in $/GB is that we</a:t>
            </a:r>
            <a:r>
              <a:rPr lang="en-US" baseline="0" dirty="0" smtClean="0"/>
              <a:t> can now store all our data. No bit of information has to be ever discarded. This data deluge has enabled new kinds of applications for web companies, organizations and sensors. Peter </a:t>
            </a:r>
            <a:r>
              <a:rPr lang="en-US" baseline="0" dirty="0" err="1" smtClean="0"/>
              <a:t>Norvig</a:t>
            </a:r>
            <a:r>
              <a:rPr lang="en-US" baseline="0" dirty="0" smtClean="0"/>
              <a:t> and others at Google wrote a paper about the unreasonable effectiveness of data: Very simple models trained on orders of magnitude more data are much more effective than complicated models trained on a limited set of data. This has enabled new tools like statistical machine translation. </a:t>
            </a:r>
          </a:p>
          <a:p>
            <a:r>
              <a:rPr lang="en-US" baseline="0" dirty="0" smtClean="0"/>
              <a:t>More than 99.99% of stored data is never going to be observed by a human. Hence, it has become critical to mine useful information from raw data. Collected data is being used to gain insights into user behavior for ad targeting like Google or recommendation algorithms like Netflix. It is also being used for optimizing supply chain for example by </a:t>
            </a:r>
            <a:r>
              <a:rPr lang="en-US" baseline="0" dirty="0" err="1" smtClean="0"/>
              <a:t>Walmart</a:t>
            </a:r>
            <a:r>
              <a:rPr lang="en-US" baseline="0" dirty="0" smtClean="0"/>
              <a:t> or Amazon.</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of the flattening of the disk throughputs, in order to achieve high aggregate throughput, a large number of disks have to be used in parallel. Large scale data centers are being built by Google, Microsoft, Amazon all over the world. Commodity hardware is used since it is cheap, but it is also unreliable. Several programming models have been proposed to hide the complexities of using these large number of machines and tolerate failures. MapReduce is one such popular programming model that is being used by Google, Yahoo!, </a:t>
            </a:r>
            <a:r>
              <a:rPr lang="en-US" baseline="0" dirty="0" err="1" smtClean="0"/>
              <a:t>Facebook</a:t>
            </a:r>
            <a:r>
              <a:rPr lang="en-US" baseline="0" dirty="0" smtClean="0"/>
              <a:t>, LinkedIn, etc. More general models like Dryad, </a:t>
            </a:r>
            <a:r>
              <a:rPr lang="en-US" baseline="0" dirty="0" err="1" smtClean="0"/>
              <a:t>DryadLINQ</a:t>
            </a:r>
            <a:r>
              <a:rPr lang="en-US" baseline="0" dirty="0" smtClean="0"/>
              <a:t> have been proposed. Other frameworks have been proposed for more specific applications like </a:t>
            </a:r>
            <a:r>
              <a:rPr lang="en-US" baseline="0" dirty="0" err="1" smtClean="0"/>
              <a:t>Pregel</a:t>
            </a:r>
            <a:r>
              <a:rPr lang="en-US" baseline="0" dirty="0" smtClean="0"/>
              <a:t> for Graph processing  and Spark for in-memory iterative computations. </a:t>
            </a:r>
          </a:p>
          <a:p>
            <a:endParaRPr lang="en-US" baseline="0" dirty="0" smtClean="0"/>
          </a:p>
          <a:p>
            <a:r>
              <a:rPr lang="en-US" baseline="0" dirty="0" smtClean="0"/>
              <a:t>With the advent of MapReduce paradigm, there are new requirements from its users. Here is a quote from a paper from Yahoo!</a:t>
            </a:r>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380F7D-A6F9-6948-92B6-F17F6DBE801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E380F7D-A6F9-6948-92B6-F17F6DBE801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E380F7D-A6F9-6948-92B6-F17F6DBE801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E380F7D-A6F9-6948-92B6-F17F6DBE801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A59906-53D5-D246-A9DD-26501358A9F8}" type="datetime1">
              <a:rPr lang="en-US" smtClean="0"/>
              <a:pPr/>
              <a:t>8/22/12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694C6-1545-FC40-A8AD-E4CDD6C99E8B}" type="datetime1">
              <a:rPr lang="en-US" smtClean="0"/>
              <a:pPr/>
              <a:t>8/22/12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27A20-1026-6648-B656-55561B7DFF76}" type="datetime1">
              <a:rPr lang="en-US" smtClean="0"/>
              <a:pPr/>
              <a:t>8/22/12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90B8D5-628E-424D-B502-7D13FB731DD0}" type="datetime1">
              <a:rPr lang="en-US" smtClean="0"/>
              <a:pPr/>
              <a:t>8/22/12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52592-E5AD-884B-BF2D-5F0B0A520240}" type="datetime1">
              <a:rPr lang="en-US" smtClean="0"/>
              <a:pPr/>
              <a:t>8/22/12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6FB163-D8E7-8D4C-9AF0-344ACD0ACCAC}" type="datetime1">
              <a:rPr lang="en-US" smtClean="0"/>
              <a:pPr/>
              <a:t>8/22/12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7939A0-4284-DC4F-91F2-F76FBD3B83BA}" type="datetime1">
              <a:rPr lang="en-US" smtClean="0"/>
              <a:pPr/>
              <a:t>8/22/12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FEAE39-01A8-094C-AEA1-664F2B2D5690}" type="datetime1">
              <a:rPr lang="en-US" smtClean="0"/>
              <a:pPr/>
              <a:t>8/22/12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D6921-1E8C-B348-8046-1A6FA74E3F95}" type="datetime1">
              <a:rPr lang="en-US" smtClean="0"/>
              <a:pPr/>
              <a:t>8/22/12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8CEB63-C2DF-6A4A-9D1D-EEE2D31AE112}" type="datetime1">
              <a:rPr lang="en-US" smtClean="0"/>
              <a:pPr/>
              <a:t>8/22/12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24814D-D1F8-F14B-A542-248937A92CD4}" type="datetime1">
              <a:rPr lang="en-US" smtClean="0"/>
              <a:pPr/>
              <a:t>8/22/12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09EEE7-7C93-834A-B316-B317D8CC878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57D19-F2E0-964A-80AA-F844CFF20E1E}" type="datetime1">
              <a:rPr lang="en-US" smtClean="0"/>
              <a:pPr/>
              <a:t>8/22/12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09EEE7-7C93-834A-B316-B317D8CC878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Clr>
          <a:schemeClr val="tx1"/>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tx1"/>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tx1"/>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ns1758.ca/winch/winchest.html"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chart" Target="../charts/char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erma7@illinois.ed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91765"/>
            <a:ext cx="9143999" cy="1470025"/>
          </a:xfrm>
        </p:spPr>
        <p:txBody>
          <a:bodyPr>
            <a:normAutofit/>
          </a:bodyPr>
          <a:lstStyle/>
          <a:p>
            <a:r>
              <a:rPr lang="en-US" sz="4000" b="1" dirty="0" smtClean="0"/>
              <a:t>Performance Modeling Framework for </a:t>
            </a:r>
            <a:br>
              <a:rPr lang="en-US" sz="4000" b="1" dirty="0" smtClean="0"/>
            </a:br>
            <a:r>
              <a:rPr lang="en-US" sz="4000" b="1" dirty="0" smtClean="0"/>
              <a:t>SLO-Driven MapReduce Environments</a:t>
            </a:r>
            <a:endParaRPr lang="en-US" sz="4000" b="1" dirty="0"/>
          </a:p>
        </p:txBody>
      </p:sp>
      <p:sp>
        <p:nvSpPr>
          <p:cNvPr id="3" name="Subtitle 2"/>
          <p:cNvSpPr>
            <a:spLocks noGrp="1"/>
          </p:cNvSpPr>
          <p:nvPr>
            <p:ph type="subTitle" idx="1"/>
          </p:nvPr>
        </p:nvSpPr>
        <p:spPr>
          <a:xfrm>
            <a:off x="0" y="3967235"/>
            <a:ext cx="9143999" cy="1389365"/>
          </a:xfrm>
        </p:spPr>
        <p:txBody>
          <a:bodyPr>
            <a:noAutofit/>
          </a:bodyPr>
          <a:lstStyle/>
          <a:p>
            <a:r>
              <a:rPr lang="en-US" b="1" dirty="0" smtClean="0">
                <a:solidFill>
                  <a:srgbClr val="800000"/>
                </a:solidFill>
              </a:rPr>
              <a:t>Abhishek Verma</a:t>
            </a:r>
            <a:r>
              <a:rPr lang="en-US" dirty="0" smtClean="0">
                <a:solidFill>
                  <a:schemeClr val="tx1"/>
                </a:solidFill>
              </a:rPr>
              <a:t>, </a:t>
            </a:r>
            <a:r>
              <a:rPr lang="en-US" dirty="0" err="1" smtClean="0">
                <a:solidFill>
                  <a:schemeClr val="tx1"/>
                </a:solidFill>
              </a:rPr>
              <a:t>Ludmila</a:t>
            </a:r>
            <a:r>
              <a:rPr lang="en-US" dirty="0" smtClean="0">
                <a:solidFill>
                  <a:schemeClr val="tx1"/>
                </a:solidFill>
              </a:rPr>
              <a:t> </a:t>
            </a:r>
            <a:r>
              <a:rPr lang="en-US" dirty="0" err="1" smtClean="0">
                <a:solidFill>
                  <a:schemeClr val="tx1"/>
                </a:solidFill>
              </a:rPr>
              <a:t>Cherkasov</a:t>
            </a:r>
            <a:r>
              <a:rPr lang="en-US" dirty="0" err="1" smtClean="0">
                <a:solidFill>
                  <a:schemeClr val="tx1"/>
                </a:solidFill>
              </a:rPr>
              <a:t>a</a:t>
            </a:r>
            <a:r>
              <a:rPr lang="en-US" dirty="0" smtClean="0">
                <a:solidFill>
                  <a:schemeClr val="tx1"/>
                </a:solidFill>
              </a:rPr>
              <a:t>, </a:t>
            </a:r>
          </a:p>
          <a:p>
            <a:r>
              <a:rPr lang="en-US" dirty="0" smtClean="0">
                <a:solidFill>
                  <a:schemeClr val="tx1"/>
                </a:solidFill>
              </a:rPr>
              <a:t>Roy H. Campbell</a:t>
            </a:r>
          </a:p>
        </p:txBody>
      </p:sp>
      <p:pic>
        <p:nvPicPr>
          <p:cNvPr id="4" name="Picture 5"/>
          <p:cNvPicPr>
            <a:picLocks noChangeAspect="1" noChangeArrowheads="1"/>
          </p:cNvPicPr>
          <p:nvPr/>
        </p:nvPicPr>
        <p:blipFill>
          <a:blip r:embed="rId3"/>
          <a:srcRect/>
          <a:stretch>
            <a:fillRect/>
          </a:stretch>
        </p:blipFill>
        <p:spPr bwMode="auto">
          <a:xfrm>
            <a:off x="8010608" y="5816221"/>
            <a:ext cx="879399" cy="824576"/>
          </a:xfrm>
          <a:prstGeom prst="rect">
            <a:avLst/>
          </a:prstGeom>
          <a:noFill/>
          <a:ln w="9525">
            <a:noFill/>
            <a:round/>
            <a:headEnd/>
            <a:tailEnd/>
          </a:ln>
          <a:effectLst/>
        </p:spPr>
      </p:pic>
      <p:pic>
        <p:nvPicPr>
          <p:cNvPr id="5" name="Picture 3"/>
          <p:cNvPicPr>
            <a:picLocks noChangeAspect="1" noChangeArrowheads="1"/>
          </p:cNvPicPr>
          <p:nvPr/>
        </p:nvPicPr>
        <p:blipFill>
          <a:blip r:embed="rId4"/>
          <a:srcRect/>
          <a:stretch>
            <a:fillRect/>
          </a:stretch>
        </p:blipFill>
        <p:spPr bwMode="auto">
          <a:xfrm>
            <a:off x="276695" y="5816221"/>
            <a:ext cx="633811" cy="82395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60208" cy="1143000"/>
          </a:xfrm>
        </p:spPr>
        <p:txBody>
          <a:bodyPr/>
          <a:lstStyle/>
          <a:p>
            <a:r>
              <a:rPr lang="en-US" dirty="0" smtClean="0"/>
              <a:t>Roadmap</a:t>
            </a:r>
            <a:endParaRPr lang="en-US" dirty="0"/>
          </a:p>
        </p:txBody>
      </p:sp>
      <p:sp>
        <p:nvSpPr>
          <p:cNvPr id="3" name="Content Placeholder 2"/>
          <p:cNvSpPr>
            <a:spLocks noGrp="1"/>
          </p:cNvSpPr>
          <p:nvPr>
            <p:ph idx="1"/>
          </p:nvPr>
        </p:nvSpPr>
        <p:spPr>
          <a:xfrm>
            <a:off x="457200" y="1428570"/>
            <a:ext cx="8229600" cy="4525963"/>
          </a:xfrm>
        </p:spPr>
        <p:txBody>
          <a:bodyPr>
            <a:normAutofit/>
          </a:bodyPr>
          <a:lstStyle/>
          <a:p>
            <a:pPr marL="520700" indent="-520700">
              <a:buFont typeface="+mj-lt"/>
              <a:buAutoNum type="romanUcPeriod"/>
            </a:pPr>
            <a:r>
              <a:rPr lang="en-US" dirty="0" smtClean="0"/>
              <a:t>Challenges</a:t>
            </a:r>
          </a:p>
          <a:p>
            <a:pPr marL="520700" indent="-520700">
              <a:buFont typeface="+mj-lt"/>
              <a:buAutoNum type="romanUcPeriod"/>
            </a:pPr>
            <a:r>
              <a:rPr lang="en-US" dirty="0" smtClean="0"/>
              <a:t>Performance Modeling Tools</a:t>
            </a:r>
          </a:p>
          <a:p>
            <a:pPr marL="920750" lvl="1" indent="-520700"/>
            <a:r>
              <a:rPr lang="en-US" b="1" dirty="0" smtClean="0">
                <a:solidFill>
                  <a:srgbClr val="800000"/>
                </a:solidFill>
              </a:rPr>
              <a:t>Evaluation</a:t>
            </a:r>
          </a:p>
          <a:p>
            <a:pPr marL="520700" indent="-520700">
              <a:buFont typeface="+mj-lt"/>
              <a:buAutoNum type="romanUcPeriod"/>
            </a:pPr>
            <a:r>
              <a:rPr lang="en-US" dirty="0" smtClean="0"/>
              <a:t>Applications</a:t>
            </a:r>
          </a:p>
          <a:p>
            <a:pPr marL="920750" lvl="1" indent="-520700"/>
            <a:r>
              <a:rPr lang="en-US" b="1" dirty="0" smtClean="0">
                <a:solidFill>
                  <a:srgbClr val="800000"/>
                </a:solidFill>
              </a:rPr>
              <a:t>Evaluation</a:t>
            </a:r>
          </a:p>
          <a:p>
            <a:pPr marL="520700" indent="-520700">
              <a:buFont typeface="+mj-lt"/>
              <a:buAutoNum type="romanUcPeriod"/>
            </a:pPr>
            <a:r>
              <a:rPr lang="en-US" dirty="0" smtClean="0"/>
              <a:t>Related Work</a:t>
            </a:r>
          </a:p>
          <a:p>
            <a:pPr marL="520700" indent="-520700">
              <a:buFont typeface="+mj-lt"/>
              <a:buAutoNum type="romanUcPeriod"/>
            </a:pPr>
            <a:r>
              <a:rPr lang="en-US" dirty="0" smtClean="0"/>
              <a:t>Summary and Future Work</a:t>
            </a:r>
            <a:endParaRPr lang="en-US" dirty="0" smtClean="0"/>
          </a:p>
        </p:txBody>
      </p:sp>
      <p:sp>
        <p:nvSpPr>
          <p:cNvPr id="4" name="Slide Number Placeholder 3"/>
          <p:cNvSpPr>
            <a:spLocks noGrp="1"/>
          </p:cNvSpPr>
          <p:nvPr>
            <p:ph type="sldNum" sz="quarter" idx="12"/>
          </p:nvPr>
        </p:nvSpPr>
        <p:spPr/>
        <p:txBody>
          <a:bodyPr/>
          <a:lstStyle/>
          <a:p>
            <a:fld id="{D009EEE7-7C93-834A-B316-B317D8CC8786}" type="slidenum">
              <a:rPr lang="en-US" smtClean="0"/>
              <a:pPr/>
              <a:t>10</a:t>
            </a:fld>
            <a:endParaRPr lang="en-US"/>
          </a:p>
        </p:txBody>
      </p:sp>
      <p:pic>
        <p:nvPicPr>
          <p:cNvPr id="7" name="Picture 6"/>
          <p:cNvPicPr>
            <a:picLocks noChangeAspect="1"/>
          </p:cNvPicPr>
          <p:nvPr/>
        </p:nvPicPr>
        <p:blipFill>
          <a:blip r:embed="rId3"/>
          <a:stretch>
            <a:fillRect/>
          </a:stretch>
        </p:blipFill>
        <p:spPr>
          <a:xfrm>
            <a:off x="6965883" y="0"/>
            <a:ext cx="2202778" cy="165208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09EEE7-7C93-834A-B316-B317D8CC8786}" type="slidenum">
              <a:rPr lang="en-US" smtClean="0"/>
              <a:pPr/>
              <a:t>11</a:t>
            </a:fld>
            <a:endParaRPr lang="en-US"/>
          </a:p>
        </p:txBody>
      </p:sp>
      <p:pic>
        <p:nvPicPr>
          <p:cNvPr id="5" name="Picture 4"/>
          <p:cNvPicPr>
            <a:picLocks noChangeAspect="1"/>
          </p:cNvPicPr>
          <p:nvPr/>
        </p:nvPicPr>
        <p:blipFill>
          <a:blip r:embed="rId3"/>
          <a:stretch>
            <a:fillRect/>
          </a:stretch>
        </p:blipFill>
        <p:spPr>
          <a:xfrm>
            <a:off x="3212967" y="1531548"/>
            <a:ext cx="2747651" cy="355363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9473"/>
          </a:xfrm>
        </p:spPr>
        <p:txBody>
          <a:bodyPr>
            <a:normAutofit/>
          </a:bodyPr>
          <a:lstStyle/>
          <a:p>
            <a:r>
              <a:rPr lang="en-US" sz="3200" dirty="0" smtClean="0"/>
              <a:t>Why is Performance Modeling Difficult?</a:t>
            </a:r>
            <a:endParaRPr lang="en-US" sz="3200" dirty="0"/>
          </a:p>
        </p:txBody>
      </p:sp>
      <p:pic>
        <p:nvPicPr>
          <p:cNvPr id="6" name="Picture 5"/>
          <p:cNvPicPr>
            <a:picLocks noChangeAspect="1"/>
          </p:cNvPicPr>
          <p:nvPr/>
        </p:nvPicPr>
        <p:blipFill>
          <a:blip r:embed="rId2"/>
          <a:stretch>
            <a:fillRect/>
          </a:stretch>
        </p:blipFill>
        <p:spPr>
          <a:xfrm>
            <a:off x="2012702" y="1929375"/>
            <a:ext cx="5182623" cy="3510300"/>
          </a:xfrm>
          <a:prstGeom prst="roundRect">
            <a:avLst>
              <a:gd name="adj" fmla="val 8594"/>
            </a:avLst>
          </a:prstGeom>
          <a:noFill/>
          <a:ln>
            <a:noFill/>
          </a:ln>
          <a:effectLst/>
        </p:spPr>
      </p:pic>
      <p:sp>
        <p:nvSpPr>
          <p:cNvPr id="7" name="Rectangle 6"/>
          <p:cNvSpPr/>
          <p:nvPr/>
        </p:nvSpPr>
        <p:spPr>
          <a:xfrm>
            <a:off x="0" y="1417637"/>
            <a:ext cx="9144000" cy="461665"/>
          </a:xfrm>
          <a:prstGeom prst="rect">
            <a:avLst/>
          </a:prstGeom>
        </p:spPr>
        <p:txBody>
          <a:bodyPr wrap="square">
            <a:spAutoFit/>
          </a:bodyPr>
          <a:lstStyle/>
          <a:p>
            <a:pPr algn="ctr"/>
            <a:r>
              <a:rPr lang="en-US" sz="2400" dirty="0" err="1" smtClean="0"/>
              <a:t>WordCount</a:t>
            </a:r>
            <a:r>
              <a:rPr lang="en-US" sz="2400" dirty="0" smtClean="0"/>
              <a:t> with </a:t>
            </a:r>
            <a:r>
              <a:rPr lang="en-US" sz="2400" b="1" dirty="0" smtClean="0">
                <a:solidFill>
                  <a:srgbClr val="800000"/>
                </a:solidFill>
              </a:rPr>
              <a:t>128 </a:t>
            </a:r>
            <a:r>
              <a:rPr lang="en-US" sz="2400" dirty="0" smtClean="0"/>
              <a:t>map/</a:t>
            </a:r>
            <a:r>
              <a:rPr lang="en-US" sz="2400" b="1" dirty="0" smtClean="0">
                <a:solidFill>
                  <a:srgbClr val="800000"/>
                </a:solidFill>
              </a:rPr>
              <a:t>128 </a:t>
            </a:r>
            <a:r>
              <a:rPr lang="en-US" sz="2400" dirty="0" smtClean="0"/>
              <a:t>reduce slots</a:t>
            </a:r>
            <a:endParaRPr lang="en-US" sz="2400" dirty="0"/>
          </a:p>
        </p:txBody>
      </p:sp>
      <p:sp>
        <p:nvSpPr>
          <p:cNvPr id="10" name="Slide Number Placeholder 9"/>
          <p:cNvSpPr>
            <a:spLocks noGrp="1"/>
          </p:cNvSpPr>
          <p:nvPr>
            <p:ph type="sldNum" sz="quarter" idx="12"/>
          </p:nvPr>
        </p:nvSpPr>
        <p:spPr/>
        <p:txBody>
          <a:bodyPr/>
          <a:lstStyle/>
          <a:p>
            <a:fld id="{CD2691D3-B066-DD47-8880-1560D6621C1C}" type="slidenum">
              <a:rPr lang="en-US" smtClean="0"/>
              <a:pPr/>
              <a:t>12</a:t>
            </a:fld>
            <a:endParaRPr lang="en-US"/>
          </a:p>
        </p:txBody>
      </p:sp>
      <p:sp>
        <p:nvSpPr>
          <p:cNvPr id="8" name="Rounded Rectangle 7"/>
          <p:cNvSpPr/>
          <p:nvPr/>
        </p:nvSpPr>
        <p:spPr>
          <a:xfrm>
            <a:off x="1690408" y="5595435"/>
            <a:ext cx="5792441" cy="940189"/>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Overlap of map and shuffle phases</a:t>
            </a:r>
            <a:endParaRPr lang="en-US" sz="2800" dirty="0">
              <a:solidFill>
                <a:srgbClr val="FFFFF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39656"/>
          </a:xfrm>
        </p:spPr>
        <p:txBody>
          <a:bodyPr>
            <a:normAutofit/>
          </a:bodyPr>
          <a:lstStyle/>
          <a:p>
            <a:r>
              <a:rPr lang="en-US" sz="3600" dirty="0" smtClean="0"/>
              <a:t>Why is Performance Modeling Difficult? (2)</a:t>
            </a:r>
            <a:endParaRPr lang="en-US" sz="3600" dirty="0"/>
          </a:p>
        </p:txBody>
      </p:sp>
      <p:pic>
        <p:nvPicPr>
          <p:cNvPr id="5" name="Picture 4"/>
          <p:cNvPicPr>
            <a:picLocks noChangeAspect="1"/>
          </p:cNvPicPr>
          <p:nvPr/>
        </p:nvPicPr>
        <p:blipFill>
          <a:blip r:embed="rId2"/>
          <a:stretch>
            <a:fillRect/>
          </a:stretch>
        </p:blipFill>
        <p:spPr>
          <a:xfrm>
            <a:off x="457200" y="2550610"/>
            <a:ext cx="8229600" cy="2406218"/>
          </a:xfrm>
          <a:prstGeom prst="roundRect">
            <a:avLst>
              <a:gd name="adj" fmla="val 8594"/>
            </a:avLst>
          </a:prstGeom>
          <a:noFill/>
          <a:ln>
            <a:noFill/>
          </a:ln>
          <a:effectLst/>
        </p:spPr>
      </p:pic>
      <p:sp>
        <p:nvSpPr>
          <p:cNvPr id="6" name="Rectangle 5"/>
          <p:cNvSpPr/>
          <p:nvPr/>
        </p:nvSpPr>
        <p:spPr>
          <a:xfrm>
            <a:off x="0" y="1662318"/>
            <a:ext cx="9144000" cy="461665"/>
          </a:xfrm>
          <a:prstGeom prst="rect">
            <a:avLst/>
          </a:prstGeom>
        </p:spPr>
        <p:txBody>
          <a:bodyPr wrap="square">
            <a:spAutoFit/>
          </a:bodyPr>
          <a:lstStyle/>
          <a:p>
            <a:pPr algn="ctr"/>
            <a:r>
              <a:rPr lang="en-US" sz="2400" dirty="0" err="1" smtClean="0"/>
              <a:t>WordCount</a:t>
            </a:r>
            <a:r>
              <a:rPr lang="en-US" sz="2400" dirty="0" smtClean="0"/>
              <a:t> with </a:t>
            </a:r>
            <a:r>
              <a:rPr lang="en-US" sz="2400" b="1" dirty="0" smtClean="0">
                <a:solidFill>
                  <a:srgbClr val="800000"/>
                </a:solidFill>
              </a:rPr>
              <a:t>64 </a:t>
            </a:r>
            <a:r>
              <a:rPr lang="en-US" sz="2400" dirty="0" smtClean="0"/>
              <a:t>map/</a:t>
            </a:r>
            <a:r>
              <a:rPr lang="en-US" sz="2400" b="1" dirty="0" smtClean="0">
                <a:solidFill>
                  <a:srgbClr val="800000"/>
                </a:solidFill>
              </a:rPr>
              <a:t>64 </a:t>
            </a:r>
            <a:r>
              <a:rPr lang="en-US" sz="2400" dirty="0" smtClean="0"/>
              <a:t>reduce slots</a:t>
            </a:r>
            <a:endParaRPr lang="en-US" sz="2400" dirty="0"/>
          </a:p>
        </p:txBody>
      </p:sp>
      <p:sp>
        <p:nvSpPr>
          <p:cNvPr id="9" name="Slide Number Placeholder 8"/>
          <p:cNvSpPr>
            <a:spLocks noGrp="1"/>
          </p:cNvSpPr>
          <p:nvPr>
            <p:ph type="sldNum" sz="quarter" idx="12"/>
          </p:nvPr>
        </p:nvSpPr>
        <p:spPr/>
        <p:txBody>
          <a:bodyPr/>
          <a:lstStyle/>
          <a:p>
            <a:fld id="{CD2691D3-B066-DD47-8880-1560D6621C1C}" type="slidenum">
              <a:rPr lang="en-US" smtClean="0"/>
              <a:pPr/>
              <a:t>13</a:t>
            </a:fld>
            <a:endParaRPr lang="en-US"/>
          </a:p>
        </p:txBody>
      </p:sp>
      <p:sp>
        <p:nvSpPr>
          <p:cNvPr id="10" name="Rounded Rectangle 9"/>
          <p:cNvSpPr/>
          <p:nvPr/>
        </p:nvSpPr>
        <p:spPr>
          <a:xfrm>
            <a:off x="457200" y="5319855"/>
            <a:ext cx="8229600" cy="70856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Different resource allocations change completion time</a:t>
            </a:r>
            <a:endParaRPr lang="en-US" sz="2800" dirty="0">
              <a:solidFill>
                <a:srgbClr val="FFFFF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Job completion time is a complex non-linear function of allocated resources</a:t>
            </a:r>
          </a:p>
          <a:p>
            <a:r>
              <a:rPr lang="en-US" dirty="0" smtClean="0"/>
              <a:t>Failures are common</a:t>
            </a:r>
          </a:p>
          <a:p>
            <a:r>
              <a:rPr lang="en-US" dirty="0" smtClean="0"/>
              <a:t>Executing/profiling applications processing large datasets is time-consuming</a:t>
            </a:r>
          </a:p>
          <a:p>
            <a:r>
              <a:rPr lang="en-US" dirty="0" smtClean="0"/>
              <a:t>Evaluating scheduling policies is labor intensive</a:t>
            </a:r>
          </a:p>
          <a:p>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Job completion time is a complex non-linear function of allocated resources </a:t>
            </a:r>
            <a:r>
              <a:rPr lang="en-US" b="1" dirty="0" smtClean="0">
                <a:solidFill>
                  <a:srgbClr val="800000"/>
                </a:solidFill>
              </a:rPr>
              <a:t>[ICAC11]</a:t>
            </a:r>
          </a:p>
          <a:p>
            <a:r>
              <a:rPr lang="en-US" dirty="0" smtClean="0"/>
              <a:t>Failures are common </a:t>
            </a:r>
            <a:r>
              <a:rPr lang="en-US" b="1" dirty="0" smtClean="0">
                <a:solidFill>
                  <a:srgbClr val="800000"/>
                </a:solidFill>
              </a:rPr>
              <a:t>[Middleware11]</a:t>
            </a:r>
          </a:p>
          <a:p>
            <a:r>
              <a:rPr lang="en-US" dirty="0" smtClean="0"/>
              <a:t>Executing/profiling applications processing large datasets is time-consuming </a:t>
            </a:r>
            <a:r>
              <a:rPr lang="en-US" b="1" dirty="0" smtClean="0">
                <a:solidFill>
                  <a:srgbClr val="800000"/>
                </a:solidFill>
              </a:rPr>
              <a:t>[LADIS11]</a:t>
            </a:r>
          </a:p>
          <a:p>
            <a:r>
              <a:rPr lang="en-US" dirty="0" smtClean="0"/>
              <a:t>Evaluating scheduling policies can be labor intensive </a:t>
            </a:r>
            <a:r>
              <a:rPr lang="en-US" b="1" dirty="0" smtClean="0">
                <a:solidFill>
                  <a:srgbClr val="800000"/>
                </a:solidFill>
              </a:rPr>
              <a:t>[Cluster11]</a:t>
            </a:r>
          </a:p>
        </p:txBody>
      </p:sp>
      <p:sp>
        <p:nvSpPr>
          <p:cNvPr id="4" name="Slide Number Placeholder 3"/>
          <p:cNvSpPr>
            <a:spLocks noGrp="1"/>
          </p:cNvSpPr>
          <p:nvPr>
            <p:ph type="sldNum" sz="quarter" idx="12"/>
          </p:nvPr>
        </p:nvSpPr>
        <p:spPr/>
        <p:txBody>
          <a:bodyPr/>
          <a:lstStyle/>
          <a:p>
            <a:fld id="{D009EEE7-7C93-834A-B316-B317D8CC8786}"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7742"/>
            <a:ext cx="8229600" cy="2334119"/>
          </a:xfrm>
        </p:spPr>
        <p:txBody>
          <a:bodyPr>
            <a:normAutofit/>
          </a:bodyPr>
          <a:lstStyle/>
          <a:p>
            <a:r>
              <a:rPr lang="en-US" dirty="0" smtClean="0"/>
              <a:t>II) Performance Modeling Tools</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16</a:t>
            </a:fld>
            <a:endParaRPr lang="en-US"/>
          </a:p>
        </p:txBody>
      </p:sp>
      <p:pic>
        <p:nvPicPr>
          <p:cNvPr id="6" name="Picture 5" descr="SP002895.png"/>
          <p:cNvPicPr>
            <a:picLocks noChangeAspect="1"/>
          </p:cNvPicPr>
          <p:nvPr/>
        </p:nvPicPr>
        <p:blipFill>
          <a:blip r:embed="rId2"/>
          <a:stretch>
            <a:fillRect/>
          </a:stretch>
        </p:blipFill>
        <p:spPr>
          <a:xfrm>
            <a:off x="1294328" y="2001908"/>
            <a:ext cx="992073" cy="1371600"/>
          </a:xfrm>
          <a:prstGeom prst="rect">
            <a:avLst/>
          </a:prstGeom>
        </p:spPr>
      </p:pic>
      <p:pic>
        <p:nvPicPr>
          <p:cNvPr id="9" name="Picture 8"/>
          <p:cNvPicPr>
            <a:picLocks noChangeAspect="1"/>
          </p:cNvPicPr>
          <p:nvPr/>
        </p:nvPicPr>
        <p:blipFill>
          <a:blip r:embed="rId3"/>
          <a:stretch>
            <a:fillRect/>
          </a:stretch>
        </p:blipFill>
        <p:spPr>
          <a:xfrm>
            <a:off x="3243808" y="2001908"/>
            <a:ext cx="1938528" cy="137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stretch>
            <a:fillRect/>
          </a:stretch>
        </p:blipFill>
        <p:spPr>
          <a:xfrm>
            <a:off x="6139742" y="2001908"/>
            <a:ext cx="1808183"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p:txBody>
          <a:bodyPr>
            <a:normAutofit fontScale="85000" lnSpcReduction="10000"/>
          </a:bodyPr>
          <a:lstStyle/>
          <a:p>
            <a:pPr>
              <a:spcAft>
                <a:spcPts val="600"/>
              </a:spcAft>
            </a:pPr>
            <a:r>
              <a:rPr lang="en-US" dirty="0" smtClean="0"/>
              <a:t>Most production jobs are executed routinely on new data sets</a:t>
            </a:r>
          </a:p>
          <a:p>
            <a:pPr>
              <a:spcAft>
                <a:spcPts val="600"/>
              </a:spcAft>
            </a:pPr>
            <a:r>
              <a:rPr lang="en-US" dirty="0" smtClean="0"/>
              <a:t>Measure the job characteristics of past executions</a:t>
            </a:r>
          </a:p>
          <a:p>
            <a:pPr lvl="1">
              <a:spcAft>
                <a:spcPts val="600"/>
              </a:spcAft>
            </a:pPr>
            <a:r>
              <a:rPr lang="en-US" dirty="0" smtClean="0"/>
              <a:t>Each map and reduce task is independent of other tasks</a:t>
            </a:r>
          </a:p>
          <a:p>
            <a:pPr lvl="1">
              <a:spcAft>
                <a:spcPts val="600"/>
              </a:spcAft>
            </a:pPr>
            <a:r>
              <a:rPr lang="en-US" dirty="0" smtClean="0"/>
              <a:t>Compactly summarize them in a </a:t>
            </a:r>
            <a:r>
              <a:rPr lang="en-US" b="1" dirty="0" smtClean="0">
                <a:solidFill>
                  <a:srgbClr val="C00000"/>
                </a:solidFill>
              </a:rPr>
              <a:t>job profile</a:t>
            </a:r>
            <a:endParaRPr lang="en-US" dirty="0" smtClean="0"/>
          </a:p>
          <a:p>
            <a:pPr>
              <a:spcAft>
                <a:spcPts val="600"/>
              </a:spcAft>
            </a:pPr>
            <a:r>
              <a:rPr lang="en-US" dirty="0" smtClean="0"/>
              <a:t>Estimate the bounds of the job completion time </a:t>
            </a:r>
            <a:r>
              <a:rPr lang="en-US" sz="2200" dirty="0" smtClean="0"/>
              <a:t>(</a:t>
            </a:r>
            <a:r>
              <a:rPr lang="en-US" dirty="0" smtClean="0"/>
              <a:t>instead of trying to predict the exact job duration)</a:t>
            </a:r>
          </a:p>
          <a:p>
            <a:pPr lvl="1">
              <a:spcAft>
                <a:spcPts val="600"/>
              </a:spcAft>
            </a:pPr>
            <a:r>
              <a:rPr lang="en-US" sz="2776" dirty="0" smtClean="0"/>
              <a:t>Estimate  bounds on the duration of </a:t>
            </a:r>
            <a:r>
              <a:rPr lang="en-US" sz="2776" b="1" dirty="0" smtClean="0"/>
              <a:t>map</a:t>
            </a:r>
            <a:r>
              <a:rPr lang="en-US" sz="2776" dirty="0" smtClean="0"/>
              <a:t>, </a:t>
            </a:r>
            <a:r>
              <a:rPr lang="en-US" sz="2776" b="1" dirty="0" smtClean="0"/>
              <a:t>shuffle/sort,</a:t>
            </a:r>
            <a:r>
              <a:rPr lang="en-US" sz="2776" dirty="0" smtClean="0"/>
              <a:t> and </a:t>
            </a:r>
            <a:r>
              <a:rPr lang="en-US" sz="2776" b="1" dirty="0" smtClean="0"/>
              <a:t>reduce</a:t>
            </a:r>
            <a:r>
              <a:rPr lang="en-US" sz="2776" dirty="0" smtClean="0"/>
              <a:t> phases</a:t>
            </a:r>
          </a:p>
        </p:txBody>
      </p:sp>
      <p:sp>
        <p:nvSpPr>
          <p:cNvPr id="4" name="Slide Number Placeholder 3"/>
          <p:cNvSpPr>
            <a:spLocks noGrp="1"/>
          </p:cNvSpPr>
          <p:nvPr>
            <p:ph type="sldNum" sz="quarter" idx="12"/>
          </p:nvPr>
        </p:nvSpPr>
        <p:spPr/>
        <p:txBody>
          <a:bodyPr/>
          <a:lstStyle/>
          <a:p>
            <a:fld id="{26AB5F8E-3F3A-FD45-ABB6-C5D784360AB9}" type="slidenum">
              <a:rPr lang="en-US" smtClean="0"/>
              <a:pPr/>
              <a:t>17</a:t>
            </a:fld>
            <a:endParaRPr lang="en-US"/>
          </a:p>
        </p:txBody>
      </p:sp>
      <p:sp>
        <p:nvSpPr>
          <p:cNvPr id="6" name="TextBox 5"/>
          <p:cNvSpPr txBox="1"/>
          <p:nvPr/>
        </p:nvSpPr>
        <p:spPr>
          <a:xfrm>
            <a:off x="457200" y="6319338"/>
            <a:ext cx="7912705" cy="523220"/>
          </a:xfrm>
          <a:prstGeom prst="rect">
            <a:avLst/>
          </a:prstGeom>
          <a:noFill/>
        </p:spPr>
        <p:txBody>
          <a:bodyPr wrap="square" rtlCol="0">
            <a:spAutoFit/>
          </a:bodyPr>
          <a:lstStyle/>
          <a:p>
            <a:pPr algn="ctr"/>
            <a:r>
              <a:rPr lang="en-US" sz="1400" b="1" dirty="0" smtClean="0"/>
              <a:t>* Abhishek Verma</a:t>
            </a:r>
            <a:r>
              <a:rPr lang="en-US" sz="1400" dirty="0" smtClean="0"/>
              <a:t>, </a:t>
            </a:r>
            <a:r>
              <a:rPr lang="en-US" sz="1400" dirty="0" err="1" smtClean="0"/>
              <a:t>Ludmila</a:t>
            </a:r>
            <a:r>
              <a:rPr lang="en-US" sz="1400" dirty="0" smtClean="0"/>
              <a:t> </a:t>
            </a:r>
            <a:r>
              <a:rPr lang="en-US" sz="1400" dirty="0" err="1" smtClean="0"/>
              <a:t>Cherkasova</a:t>
            </a:r>
            <a:r>
              <a:rPr lang="en-US" sz="1400" dirty="0" smtClean="0"/>
              <a:t> and Roy H. Campbell, </a:t>
            </a:r>
            <a:r>
              <a:rPr lang="en-US" sz="1400" i="1" dirty="0" smtClean="0"/>
              <a:t>"ARIA: Automatic Resource Inference and Allocation for MapReduce Environments"</a:t>
            </a:r>
            <a:r>
              <a:rPr lang="en-US" sz="1400" dirty="0" smtClean="0"/>
              <a:t>. International Conference on Autonomic Computing (</a:t>
            </a:r>
            <a:r>
              <a:rPr lang="en-US" sz="1400" b="1" dirty="0" smtClean="0"/>
              <a:t>ICAC</a:t>
            </a:r>
            <a:r>
              <a:rPr lang="en-US" sz="1400" dirty="0" smtClean="0"/>
              <a:t>) 2011.</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a:xfrm>
            <a:off x="457200" y="3055321"/>
            <a:ext cx="8229600" cy="3070841"/>
          </a:xfrm>
        </p:spPr>
        <p:txBody>
          <a:bodyPr>
            <a:normAutofit fontScale="92500"/>
          </a:bodyPr>
          <a:lstStyle/>
          <a:p>
            <a:r>
              <a:rPr lang="en-US" dirty="0" smtClean="0"/>
              <a:t>Map and Reduce task durations </a:t>
            </a:r>
            <a:r>
              <a:rPr lang="en-US" b="1" dirty="0" smtClean="0">
                <a:solidFill>
                  <a:srgbClr val="800000"/>
                </a:solidFill>
              </a:rPr>
              <a:t>only depend</a:t>
            </a:r>
            <a:r>
              <a:rPr lang="en-US" dirty="0" smtClean="0">
                <a:solidFill>
                  <a:srgbClr val="800000"/>
                </a:solidFill>
              </a:rPr>
              <a:t> </a:t>
            </a:r>
            <a:r>
              <a:rPr lang="en-US" dirty="0" smtClean="0"/>
              <a:t>on input dataset size</a:t>
            </a:r>
          </a:p>
          <a:p>
            <a:r>
              <a:rPr lang="en-US" dirty="0" smtClean="0"/>
              <a:t>Jobs have been executed previously</a:t>
            </a:r>
          </a:p>
          <a:p>
            <a:pPr lvl="1"/>
            <a:r>
              <a:rPr lang="en-US" dirty="0" smtClean="0"/>
              <a:t>Or can be profiled on smaller dataset</a:t>
            </a:r>
          </a:p>
          <a:p>
            <a:r>
              <a:rPr lang="en-US" dirty="0" smtClean="0"/>
              <a:t>Network is not the bottleneck</a:t>
            </a:r>
          </a:p>
          <a:p>
            <a:pPr lvl="1"/>
            <a:r>
              <a:rPr lang="en-US" dirty="0" smtClean="0"/>
              <a:t>New high bisection bandwidth datacenter topologies</a:t>
            </a:r>
          </a:p>
        </p:txBody>
      </p:sp>
      <p:sp>
        <p:nvSpPr>
          <p:cNvPr id="4" name="Rectangle 3"/>
          <p:cNvSpPr/>
          <p:nvPr/>
        </p:nvSpPr>
        <p:spPr>
          <a:xfrm>
            <a:off x="826644" y="1569597"/>
            <a:ext cx="7284051" cy="954107"/>
          </a:xfrm>
          <a:prstGeom prst="rect">
            <a:avLst/>
          </a:prstGeom>
        </p:spPr>
        <p:txBody>
          <a:bodyPr wrap="square">
            <a:spAutoFit/>
          </a:bodyPr>
          <a:lstStyle/>
          <a:p>
            <a:r>
              <a:rPr lang="en-US" sz="2800" i="1" dirty="0" smtClean="0"/>
              <a:t>“All models are </a:t>
            </a:r>
            <a:r>
              <a:rPr lang="en-US" sz="2800" b="1" i="1" dirty="0" smtClean="0">
                <a:solidFill>
                  <a:srgbClr val="FF0000"/>
                </a:solidFill>
              </a:rPr>
              <a:t>wrong</a:t>
            </a:r>
            <a:r>
              <a:rPr lang="en-US" sz="2800" i="1" dirty="0" smtClean="0"/>
              <a:t>, some models  are </a:t>
            </a:r>
            <a:r>
              <a:rPr lang="en-US" sz="2800" b="1" i="1" dirty="0" smtClean="0">
                <a:solidFill>
                  <a:srgbClr val="008000"/>
                </a:solidFill>
              </a:rPr>
              <a:t>useful</a:t>
            </a:r>
            <a:r>
              <a:rPr lang="en-US" sz="2800" i="1" dirty="0" smtClean="0"/>
              <a:t>” </a:t>
            </a:r>
          </a:p>
          <a:p>
            <a:pPr algn="r"/>
            <a:r>
              <a:rPr lang="en-US" sz="2800" dirty="0" smtClean="0"/>
              <a:t>--- George Box</a:t>
            </a:r>
            <a:endParaRPr lang="en-US" sz="2800" dirty="0"/>
          </a:p>
        </p:txBody>
      </p:sp>
      <p:sp>
        <p:nvSpPr>
          <p:cNvPr id="5" name="Slide Number Placeholder 4"/>
          <p:cNvSpPr>
            <a:spLocks noGrp="1"/>
          </p:cNvSpPr>
          <p:nvPr>
            <p:ph type="sldNum" sz="quarter" idx="12"/>
          </p:nvPr>
        </p:nvSpPr>
        <p:spPr/>
        <p:txBody>
          <a:bodyPr/>
          <a:lstStyle/>
          <a:p>
            <a:fld id="{8E882AD2-6F26-854A-ADD0-8B599BE90351}" type="slidenum">
              <a:rPr lang="en-US" smtClean="0"/>
              <a:pPr/>
              <a:t>18</a:t>
            </a:fld>
            <a:endParaRPr lang="en-US"/>
          </a:p>
        </p:txBody>
      </p:sp>
      <p:pic>
        <p:nvPicPr>
          <p:cNvPr id="43010" name="Picture 2"/>
          <p:cNvPicPr>
            <a:picLocks noChangeAspect="1" noChangeArrowheads="1"/>
          </p:cNvPicPr>
          <p:nvPr/>
        </p:nvPicPr>
        <p:blipFill>
          <a:blip r:embed="rId3"/>
          <a:srcRect/>
          <a:stretch>
            <a:fillRect/>
          </a:stretch>
        </p:blipFill>
        <p:spPr bwMode="auto">
          <a:xfrm>
            <a:off x="7894107" y="196313"/>
            <a:ext cx="1067277" cy="94267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7"/>
            <a:ext cx="8042276" cy="1091015"/>
          </a:xfrm>
        </p:spPr>
        <p:txBody>
          <a:bodyPr/>
          <a:lstStyle/>
          <a:p>
            <a:r>
              <a:rPr lang="en-US" dirty="0" smtClean="0">
                <a:latin typeface="Times"/>
                <a:cs typeface="Times"/>
              </a:rPr>
              <a:t>Illustration</a:t>
            </a:r>
            <a:endParaRPr lang="en-US" dirty="0">
              <a:latin typeface="Times"/>
              <a:cs typeface="Times"/>
            </a:endParaRPr>
          </a:p>
        </p:txBody>
      </p:sp>
      <p:cxnSp>
        <p:nvCxnSpPr>
          <p:cNvPr id="7" name="Straight Connector 6"/>
          <p:cNvCxnSpPr/>
          <p:nvPr/>
        </p:nvCxnSpPr>
        <p:spPr>
          <a:xfrm>
            <a:off x="1483204" y="2508373"/>
            <a:ext cx="3657600" cy="9145"/>
          </a:xfrm>
          <a:prstGeom prst="line">
            <a:avLst/>
          </a:prstGeom>
          <a:ln w="1905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3204" y="2074122"/>
            <a:ext cx="914400" cy="1588"/>
          </a:xfrm>
          <a:prstGeom prst="line">
            <a:avLst/>
          </a:prstGeom>
          <a:ln w="190500" cap="flat" cmpd="sng" algn="ctr">
            <a:solidFill>
              <a:schemeClr val="accent3"/>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483204" y="2950178"/>
            <a:ext cx="2743200" cy="9145"/>
          </a:xfrm>
          <a:prstGeom prst="line">
            <a:avLst/>
          </a:prstGeom>
          <a:ln w="190500" cap="flat" cmpd="sng" algn="ctr">
            <a:solidFill>
              <a:schemeClr val="accent5"/>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250663" y="2964449"/>
            <a:ext cx="914400" cy="1588"/>
          </a:xfrm>
          <a:prstGeom prst="line">
            <a:avLst/>
          </a:prstGeom>
          <a:ln w="190500" cap="flat" cmpd="sng" algn="ctr">
            <a:solidFill>
              <a:schemeClr val="accent3"/>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20495" y="2074122"/>
            <a:ext cx="2743200" cy="9145"/>
          </a:xfrm>
          <a:prstGeom prst="line">
            <a:avLst/>
          </a:prstGeom>
          <a:ln w="190500" cap="flat" cmpd="sng" algn="ctr">
            <a:solidFill>
              <a:schemeClr val="accent5"/>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483204" y="3391986"/>
            <a:ext cx="1828800" cy="9145"/>
          </a:xfrm>
          <a:prstGeom prst="line">
            <a:avLst/>
          </a:prstGeom>
          <a:ln w="190500" cap="flat" cmpd="sng" algn="ctr">
            <a:solidFill>
              <a:schemeClr val="accent6"/>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333827" y="3406254"/>
            <a:ext cx="1828800" cy="9145"/>
          </a:xfrm>
          <a:prstGeom prst="line">
            <a:avLst/>
          </a:prstGeom>
          <a:ln w="190500" cap="flat" cmpd="sng" algn="ctr">
            <a:solidFill>
              <a:schemeClr val="accent6"/>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229246" y="4761265"/>
            <a:ext cx="3657600" cy="9145"/>
          </a:xfrm>
          <a:prstGeom prst="line">
            <a:avLst/>
          </a:prstGeom>
          <a:ln w="19050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446445" y="5198493"/>
            <a:ext cx="914400" cy="1588"/>
          </a:xfrm>
          <a:prstGeom prst="line">
            <a:avLst/>
          </a:prstGeom>
          <a:ln w="190500" cap="flat" cmpd="sng" algn="ctr">
            <a:solidFill>
              <a:schemeClr val="accent3"/>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6445" y="6065392"/>
            <a:ext cx="2743200" cy="9145"/>
          </a:xfrm>
          <a:prstGeom prst="line">
            <a:avLst/>
          </a:prstGeom>
          <a:ln w="190500" cap="flat" cmpd="sng" algn="ctr">
            <a:solidFill>
              <a:schemeClr val="accent5"/>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00573" y="5637323"/>
            <a:ext cx="914400" cy="1588"/>
          </a:xfrm>
          <a:prstGeom prst="line">
            <a:avLst/>
          </a:prstGeom>
          <a:ln w="190500" cap="flat" cmpd="sng" algn="ctr">
            <a:solidFill>
              <a:schemeClr val="accent3"/>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446445" y="4761265"/>
            <a:ext cx="2743200" cy="9145"/>
          </a:xfrm>
          <a:prstGeom prst="line">
            <a:avLst/>
          </a:prstGeom>
          <a:ln w="190500" cap="flat" cmpd="sng" algn="ctr">
            <a:solidFill>
              <a:schemeClr val="accent5"/>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46445" y="5628165"/>
            <a:ext cx="1828800" cy="9145"/>
          </a:xfrm>
          <a:prstGeom prst="line">
            <a:avLst/>
          </a:prstGeom>
          <a:ln w="190500" cap="flat" cmpd="sng" algn="ctr">
            <a:solidFill>
              <a:schemeClr val="accent6"/>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83738" y="5203602"/>
            <a:ext cx="1828800" cy="9145"/>
          </a:xfrm>
          <a:prstGeom prst="line">
            <a:avLst/>
          </a:prstGeom>
          <a:ln w="190500" cap="flat" cmpd="sng" algn="ctr">
            <a:solidFill>
              <a:schemeClr val="accent6"/>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Title 1"/>
          <p:cNvSpPr txBox="1">
            <a:spLocks/>
          </p:cNvSpPr>
          <p:nvPr/>
        </p:nvSpPr>
        <p:spPr>
          <a:xfrm>
            <a:off x="613637" y="1303597"/>
            <a:ext cx="7663404" cy="542220"/>
          </a:xfrm>
          <a:prstGeom prst="rect">
            <a:avLst/>
          </a:prstGeom>
        </p:spPr>
        <p:txBody>
          <a:bodyPr vert="horz" lIns="91440" tIns="45720" rIns="91440" bIns="45720" rtlCol="0" anchor="b" anchorCtr="0">
            <a:noAutofit/>
          </a:bodyPr>
          <a:lstStyle/>
          <a:p>
            <a:pPr algn="ctr" defTabSz="914400">
              <a:spcBef>
                <a:spcPct val="0"/>
              </a:spcBef>
            </a:pPr>
            <a:r>
              <a:rPr lang="en-US" sz="2800" dirty="0" smtClean="0">
                <a:solidFill>
                  <a:srgbClr val="000000"/>
                </a:solidFill>
              </a:rPr>
              <a:t>Sequence of tasks:</a:t>
            </a:r>
            <a:r>
              <a:rPr lang="en-US" sz="2800" b="1" dirty="0" smtClean="0">
                <a:solidFill>
                  <a:srgbClr val="000000"/>
                </a:solidFill>
              </a:rPr>
              <a:t> </a:t>
            </a:r>
            <a:r>
              <a:rPr lang="en-US" sz="2800" b="1" dirty="0" smtClean="0">
                <a:solidFill>
                  <a:schemeClr val="accent3"/>
                </a:solidFill>
              </a:rPr>
              <a:t>1</a:t>
            </a:r>
            <a:r>
              <a:rPr lang="en-US" sz="2800" b="1" dirty="0" smtClean="0"/>
              <a:t> </a:t>
            </a:r>
            <a:r>
              <a:rPr lang="en-US" sz="2800" b="1" dirty="0" smtClean="0">
                <a:solidFill>
                  <a:schemeClr val="accent2"/>
                </a:solidFill>
              </a:rPr>
              <a:t>4</a:t>
            </a:r>
            <a:r>
              <a:rPr lang="en-US" sz="2800" b="1" dirty="0" smtClean="0"/>
              <a:t> </a:t>
            </a:r>
            <a:r>
              <a:rPr lang="en-US" sz="2800" b="1" dirty="0" smtClean="0">
                <a:solidFill>
                  <a:schemeClr val="accent5"/>
                </a:solidFill>
              </a:rPr>
              <a:t>3</a:t>
            </a:r>
            <a:r>
              <a:rPr lang="en-US" sz="2800" b="1" dirty="0" smtClean="0"/>
              <a:t> </a:t>
            </a:r>
            <a:r>
              <a:rPr lang="en-US" sz="2800" b="1" dirty="0" smtClean="0">
                <a:solidFill>
                  <a:schemeClr val="accent6"/>
                </a:solidFill>
              </a:rPr>
              <a:t>2</a:t>
            </a:r>
            <a:r>
              <a:rPr lang="en-US" sz="2800" b="1" dirty="0" smtClean="0"/>
              <a:t> </a:t>
            </a:r>
            <a:r>
              <a:rPr lang="en-US" sz="2800" b="1" dirty="0" smtClean="0">
                <a:solidFill>
                  <a:schemeClr val="accent5"/>
                </a:solidFill>
              </a:rPr>
              <a:t>3</a:t>
            </a:r>
            <a:r>
              <a:rPr lang="en-US" sz="2800" b="1" dirty="0" smtClean="0"/>
              <a:t> </a:t>
            </a:r>
            <a:r>
              <a:rPr lang="en-US" sz="2800" b="1" dirty="0" smtClean="0">
                <a:solidFill>
                  <a:schemeClr val="accent6"/>
                </a:solidFill>
              </a:rPr>
              <a:t>2 </a:t>
            </a:r>
            <a:r>
              <a:rPr lang="en-US" sz="2800" b="1" dirty="0" smtClean="0">
                <a:solidFill>
                  <a:schemeClr val="accent3"/>
                </a:solidFill>
              </a:rPr>
              <a:t>1</a:t>
            </a:r>
            <a:endParaRPr lang="en-US" sz="2800" b="1" dirty="0" smtClean="0">
              <a:solidFill>
                <a:schemeClr val="accent6"/>
              </a:solidFill>
            </a:endParaRPr>
          </a:p>
        </p:txBody>
      </p:sp>
      <p:sp>
        <p:nvSpPr>
          <p:cNvPr id="23" name="Title 1"/>
          <p:cNvSpPr txBox="1">
            <a:spLocks/>
          </p:cNvSpPr>
          <p:nvPr/>
        </p:nvSpPr>
        <p:spPr>
          <a:xfrm>
            <a:off x="613637" y="3990742"/>
            <a:ext cx="8102233" cy="542220"/>
          </a:xfrm>
          <a:prstGeom prst="rect">
            <a:avLst/>
          </a:prstGeom>
        </p:spPr>
        <p:txBody>
          <a:bodyPr vert="horz" lIns="91440" tIns="45720" rIns="91440" bIns="45720" rtlCol="0" anchor="ctr" anchorCtr="0">
            <a:noAutofit/>
          </a:bodyPr>
          <a:lstStyle/>
          <a:p>
            <a:pPr algn="ctr">
              <a:buNone/>
            </a:pPr>
            <a:r>
              <a:rPr lang="en-US" sz="2800" dirty="0" smtClean="0">
                <a:solidFill>
                  <a:srgbClr val="000000"/>
                </a:solidFill>
              </a:rPr>
              <a:t>A different permutation:</a:t>
            </a:r>
            <a:r>
              <a:rPr lang="en-US" sz="2800" b="1" dirty="0" smtClean="0">
                <a:solidFill>
                  <a:srgbClr val="000000"/>
                </a:solidFill>
              </a:rPr>
              <a:t> </a:t>
            </a:r>
            <a:r>
              <a:rPr lang="en-US" sz="2800" b="1" dirty="0" smtClean="0">
                <a:solidFill>
                  <a:schemeClr val="accent5"/>
                </a:solidFill>
              </a:rPr>
              <a:t>3 </a:t>
            </a:r>
            <a:r>
              <a:rPr lang="en-US" sz="2800" b="1" dirty="0" smtClean="0">
                <a:solidFill>
                  <a:schemeClr val="accent3"/>
                </a:solidFill>
              </a:rPr>
              <a:t>1</a:t>
            </a:r>
            <a:r>
              <a:rPr lang="en-US" sz="2800" b="1" dirty="0" smtClean="0"/>
              <a:t> </a:t>
            </a:r>
            <a:r>
              <a:rPr lang="en-US" sz="2800" b="1" dirty="0" smtClean="0">
                <a:solidFill>
                  <a:schemeClr val="accent6"/>
                </a:solidFill>
              </a:rPr>
              <a:t>2</a:t>
            </a:r>
            <a:r>
              <a:rPr lang="en-US" sz="2800" b="1" dirty="0" smtClean="0"/>
              <a:t> </a:t>
            </a:r>
            <a:r>
              <a:rPr lang="en-US" sz="2800" b="1" dirty="0" smtClean="0">
                <a:solidFill>
                  <a:schemeClr val="accent5"/>
                </a:solidFill>
              </a:rPr>
              <a:t>3</a:t>
            </a:r>
            <a:r>
              <a:rPr lang="en-US" sz="2800" b="1" dirty="0" smtClean="0"/>
              <a:t> </a:t>
            </a:r>
            <a:r>
              <a:rPr lang="en-US" sz="2800" b="1" dirty="0" smtClean="0">
                <a:solidFill>
                  <a:schemeClr val="accent6"/>
                </a:solidFill>
              </a:rPr>
              <a:t>2 </a:t>
            </a:r>
            <a:r>
              <a:rPr lang="en-US" sz="2800" b="1" dirty="0" smtClean="0">
                <a:solidFill>
                  <a:schemeClr val="accent3"/>
                </a:solidFill>
              </a:rPr>
              <a:t>1 </a:t>
            </a:r>
            <a:r>
              <a:rPr lang="en-US" sz="2800" b="1" dirty="0" smtClean="0">
                <a:solidFill>
                  <a:schemeClr val="accent2"/>
                </a:solidFill>
              </a:rPr>
              <a:t>4</a:t>
            </a:r>
            <a:endParaRPr lang="en-US" sz="2800" b="1" dirty="0" smtClean="0"/>
          </a:p>
        </p:txBody>
      </p:sp>
      <p:sp>
        <p:nvSpPr>
          <p:cNvPr id="26" name="Title 1"/>
          <p:cNvSpPr txBox="1">
            <a:spLocks/>
          </p:cNvSpPr>
          <p:nvPr/>
        </p:nvSpPr>
        <p:spPr>
          <a:xfrm>
            <a:off x="5636952" y="2083263"/>
            <a:ext cx="2868426" cy="434255"/>
          </a:xfrm>
          <a:prstGeom prst="rect">
            <a:avLst/>
          </a:prstGeom>
        </p:spPr>
        <p:txBody>
          <a:bodyPr vert="horz" lIns="91440" tIns="45720" rIns="91440" bIns="45720" rtlCol="0" anchor="b" anchorCtr="0">
            <a:noAutofit/>
          </a:bodyPr>
          <a:lstStyle/>
          <a:p>
            <a:pPr algn="ctr" defTabSz="914400">
              <a:spcBef>
                <a:spcPct val="0"/>
              </a:spcBef>
            </a:pPr>
            <a:r>
              <a:rPr lang="en-US" sz="2400" dirty="0" err="1" smtClean="0">
                <a:solidFill>
                  <a:srgbClr val="000000"/>
                </a:solidFill>
              </a:rPr>
              <a:t>Makespan</a:t>
            </a:r>
            <a:r>
              <a:rPr lang="en-US" sz="2400" dirty="0" smtClean="0">
                <a:solidFill>
                  <a:srgbClr val="000000"/>
                </a:solidFill>
              </a:rPr>
              <a:t> =</a:t>
            </a:r>
            <a:r>
              <a:rPr lang="en-US" sz="2400" b="1" dirty="0" smtClean="0">
                <a:solidFill>
                  <a:srgbClr val="000000"/>
                </a:solidFill>
              </a:rPr>
              <a:t> 4</a:t>
            </a:r>
          </a:p>
        </p:txBody>
      </p:sp>
      <p:sp>
        <p:nvSpPr>
          <p:cNvPr id="34" name="Title 1"/>
          <p:cNvSpPr txBox="1">
            <a:spLocks/>
          </p:cNvSpPr>
          <p:nvPr/>
        </p:nvSpPr>
        <p:spPr>
          <a:xfrm>
            <a:off x="5636962" y="5212748"/>
            <a:ext cx="2785183" cy="426164"/>
          </a:xfrm>
          <a:prstGeom prst="rect">
            <a:avLst/>
          </a:prstGeom>
        </p:spPr>
        <p:txBody>
          <a:bodyPr vert="horz" lIns="91440" tIns="45720" rIns="91440" bIns="45720" rtlCol="0" anchor="b" anchorCtr="0">
            <a:noAutofit/>
          </a:bodyPr>
          <a:lstStyle/>
          <a:p>
            <a:pPr algn="ctr" defTabSz="914400">
              <a:spcBef>
                <a:spcPct val="0"/>
              </a:spcBef>
            </a:pPr>
            <a:r>
              <a:rPr lang="en-US" sz="2400" dirty="0" err="1" smtClean="0">
                <a:solidFill>
                  <a:srgbClr val="000000"/>
                </a:solidFill>
              </a:rPr>
              <a:t>Makespan</a:t>
            </a:r>
            <a:r>
              <a:rPr lang="en-US" sz="2400" dirty="0" smtClean="0">
                <a:solidFill>
                  <a:srgbClr val="000000"/>
                </a:solidFill>
              </a:rPr>
              <a:t> =</a:t>
            </a:r>
            <a:r>
              <a:rPr lang="en-US" sz="2400" b="1" dirty="0" smtClean="0">
                <a:solidFill>
                  <a:srgbClr val="000000"/>
                </a:solidFill>
              </a:rPr>
              <a:t> 7</a:t>
            </a:r>
          </a:p>
        </p:txBody>
      </p:sp>
      <p:grpSp>
        <p:nvGrpSpPr>
          <p:cNvPr id="3" name="Group 47"/>
          <p:cNvGrpSpPr/>
          <p:nvPr/>
        </p:nvGrpSpPr>
        <p:grpSpPr>
          <a:xfrm>
            <a:off x="1076310" y="1860091"/>
            <a:ext cx="365760" cy="1700511"/>
            <a:chOff x="1076310" y="1860085"/>
            <a:chExt cx="365760" cy="1700510"/>
          </a:xfrm>
        </p:grpSpPr>
        <p:sp>
          <p:nvSpPr>
            <p:cNvPr id="36" name="Rounded Rectangle 35"/>
            <p:cNvSpPr/>
            <p:nvPr/>
          </p:nvSpPr>
          <p:spPr>
            <a:xfrm>
              <a:off x="1076310" y="1860085"/>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a:t>
              </a:r>
              <a:endParaRPr lang="en-US" dirty="0"/>
            </a:p>
          </p:txBody>
        </p:sp>
        <p:sp>
          <p:nvSpPr>
            <p:cNvPr id="37" name="Rounded Rectangle 36"/>
            <p:cNvSpPr/>
            <p:nvPr/>
          </p:nvSpPr>
          <p:spPr>
            <a:xfrm>
              <a:off x="1076310" y="2305002"/>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38" name="Rounded Rectangle 37"/>
            <p:cNvSpPr/>
            <p:nvPr/>
          </p:nvSpPr>
          <p:spPr>
            <a:xfrm>
              <a:off x="1076310" y="3194835"/>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
              </a:r>
              <a:endParaRPr lang="en-US" dirty="0"/>
            </a:p>
          </p:txBody>
        </p:sp>
        <p:sp>
          <p:nvSpPr>
            <p:cNvPr id="39" name="Rounded Rectangle 38"/>
            <p:cNvSpPr/>
            <p:nvPr/>
          </p:nvSpPr>
          <p:spPr>
            <a:xfrm>
              <a:off x="1076310" y="2749919"/>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grpSp>
      <p:grpSp>
        <p:nvGrpSpPr>
          <p:cNvPr id="4" name="Group 48"/>
          <p:cNvGrpSpPr/>
          <p:nvPr/>
        </p:nvGrpSpPr>
        <p:grpSpPr>
          <a:xfrm>
            <a:off x="1043187" y="4566642"/>
            <a:ext cx="365760" cy="1700511"/>
            <a:chOff x="1043187" y="4566636"/>
            <a:chExt cx="365760" cy="1700510"/>
          </a:xfrm>
        </p:grpSpPr>
        <p:sp>
          <p:nvSpPr>
            <p:cNvPr id="44" name="Rounded Rectangle 43"/>
            <p:cNvSpPr/>
            <p:nvPr/>
          </p:nvSpPr>
          <p:spPr>
            <a:xfrm>
              <a:off x="1043187" y="4566636"/>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a:t>
              </a:r>
              <a:endParaRPr lang="en-US" dirty="0"/>
            </a:p>
          </p:txBody>
        </p:sp>
        <p:sp>
          <p:nvSpPr>
            <p:cNvPr id="45" name="Rounded Rectangle 44"/>
            <p:cNvSpPr/>
            <p:nvPr/>
          </p:nvSpPr>
          <p:spPr>
            <a:xfrm>
              <a:off x="1043187" y="5011553"/>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46" name="Rounded Rectangle 45"/>
            <p:cNvSpPr/>
            <p:nvPr/>
          </p:nvSpPr>
          <p:spPr>
            <a:xfrm>
              <a:off x="1043187" y="5901386"/>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
              </a:r>
              <a:endParaRPr lang="en-US" dirty="0"/>
            </a:p>
          </p:txBody>
        </p:sp>
        <p:sp>
          <p:nvSpPr>
            <p:cNvPr id="47" name="Rounded Rectangle 46"/>
            <p:cNvSpPr/>
            <p:nvPr/>
          </p:nvSpPr>
          <p:spPr>
            <a:xfrm>
              <a:off x="1043187" y="5456470"/>
              <a:ext cx="365760" cy="365760"/>
            </a:xfrm>
            <a:prstGeom prst="roundRect">
              <a:avLst/>
            </a:prstGeom>
            <a:effectLst>
              <a:innerShdw blurRad="63500" dist="50800" dir="18900000">
                <a:srgbClr val="000000">
                  <a:alpha val="50000"/>
                </a:srgb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grpSp>
      <p:sp>
        <p:nvSpPr>
          <p:cNvPr id="31" name="Slide Number Placeholder 30"/>
          <p:cNvSpPr>
            <a:spLocks noGrp="1"/>
          </p:cNvSpPr>
          <p:nvPr>
            <p:ph type="sldNum" sz="quarter" idx="12"/>
          </p:nvPr>
        </p:nvSpPr>
        <p:spPr/>
        <p:txBody>
          <a:bodyPr/>
          <a:lstStyle/>
          <a:p>
            <a:fld id="{26AB5F8E-3F3A-FD45-ABB6-C5D784360AB9}" type="slidenum">
              <a:rPr lang="en-US" smtClean="0"/>
              <a:pPr/>
              <a:t>19</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accel="50000" decel="5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accel="50000" decel="5000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par>
                          <p:cTn id="56" fill="hold">
                            <p:stCondLst>
                              <p:cond delay="0"/>
                            </p:stCondLst>
                            <p:childTnLst>
                              <p:par>
                                <p:cTn id="57" presetID="2" presetClass="entr" presetSubtype="2" accel="50000" decel="5000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1+#ppt_w/2"/>
                                          </p:val>
                                        </p:tav>
                                        <p:tav tm="100000">
                                          <p:val>
                                            <p:strVal val="#ppt_x"/>
                                          </p:val>
                                        </p:tav>
                                      </p:tavLst>
                                    </p:anim>
                                    <p:anim calcmode="lin" valueType="num">
                                      <p:cBhvr additive="base">
                                        <p:cTn id="60" dur="500" fill="hold"/>
                                        <p:tgtEl>
                                          <p:spTgt spid="19"/>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2" presetClass="entr" presetSubtype="2" accel="50000" decel="5000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1+#ppt_w/2"/>
                                          </p:val>
                                        </p:tav>
                                        <p:tav tm="100000">
                                          <p:val>
                                            <p:strVal val="#ppt_x"/>
                                          </p:val>
                                        </p:tav>
                                      </p:tavLst>
                                    </p:anim>
                                    <p:anim calcmode="lin" valueType="num">
                                      <p:cBhvr additive="base">
                                        <p:cTn id="65" dur="500" fill="hold"/>
                                        <p:tgtEl>
                                          <p:spTgt spid="16"/>
                                        </p:tgtEl>
                                        <p:attrNameLst>
                                          <p:attrName>ppt_y</p:attrName>
                                        </p:attrNameLst>
                                      </p:cBhvr>
                                      <p:tavLst>
                                        <p:tav tm="0">
                                          <p:val>
                                            <p:strVal val="#ppt_y"/>
                                          </p:val>
                                        </p:tav>
                                        <p:tav tm="100000">
                                          <p:val>
                                            <p:strVal val="#ppt_y"/>
                                          </p:val>
                                        </p:tav>
                                      </p:tavLst>
                                    </p:anim>
                                  </p:childTnLst>
                                </p:cTn>
                              </p:par>
                            </p:childTnLst>
                          </p:cTn>
                        </p:par>
                        <p:par>
                          <p:cTn id="66" fill="hold">
                            <p:stCondLst>
                              <p:cond delay="1000"/>
                            </p:stCondLst>
                            <p:childTnLst>
                              <p:par>
                                <p:cTn id="67" presetID="2" presetClass="entr" presetSubtype="2" accel="50000" decel="50000"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1+#ppt_w/2"/>
                                          </p:val>
                                        </p:tav>
                                        <p:tav tm="100000">
                                          <p:val>
                                            <p:strVal val="#ppt_x"/>
                                          </p:val>
                                        </p:tav>
                                      </p:tavLst>
                                    </p:anim>
                                    <p:anim calcmode="lin" valueType="num">
                                      <p:cBhvr additive="base">
                                        <p:cTn id="70" dur="500" fill="hold"/>
                                        <p:tgtEl>
                                          <p:spTgt spid="20"/>
                                        </p:tgtEl>
                                        <p:attrNameLst>
                                          <p:attrName>ppt_y</p:attrName>
                                        </p:attrNameLst>
                                      </p:cBhvr>
                                      <p:tavLst>
                                        <p:tav tm="0">
                                          <p:val>
                                            <p:strVal val="#ppt_y"/>
                                          </p:val>
                                        </p:tav>
                                        <p:tav tm="100000">
                                          <p:val>
                                            <p:strVal val="#ppt_y"/>
                                          </p:val>
                                        </p:tav>
                                      </p:tavLst>
                                    </p:anim>
                                  </p:childTnLst>
                                </p:cTn>
                              </p:par>
                            </p:childTnLst>
                          </p:cTn>
                        </p:par>
                        <p:par>
                          <p:cTn id="71" fill="hold">
                            <p:stCondLst>
                              <p:cond delay="1500"/>
                            </p:stCondLst>
                            <p:childTnLst>
                              <p:par>
                                <p:cTn id="72" presetID="2" presetClass="entr" presetSubtype="2" accel="50000" decel="50000"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500" fill="hold"/>
                                        <p:tgtEl>
                                          <p:spTgt spid="17"/>
                                        </p:tgtEl>
                                        <p:attrNameLst>
                                          <p:attrName>ppt_x</p:attrName>
                                        </p:attrNameLst>
                                      </p:cBhvr>
                                      <p:tavLst>
                                        <p:tav tm="0">
                                          <p:val>
                                            <p:strVal val="1+#ppt_w/2"/>
                                          </p:val>
                                        </p:tav>
                                        <p:tav tm="100000">
                                          <p:val>
                                            <p:strVal val="#ppt_x"/>
                                          </p:val>
                                        </p:tav>
                                      </p:tavLst>
                                    </p:anim>
                                    <p:anim calcmode="lin" valueType="num">
                                      <p:cBhvr additive="base">
                                        <p:cTn id="75" dur="500" fill="hold"/>
                                        <p:tgtEl>
                                          <p:spTgt spid="17"/>
                                        </p:tgtEl>
                                        <p:attrNameLst>
                                          <p:attrName>ppt_y</p:attrName>
                                        </p:attrNameLst>
                                      </p:cBhvr>
                                      <p:tavLst>
                                        <p:tav tm="0">
                                          <p:val>
                                            <p:strVal val="#ppt_y"/>
                                          </p:val>
                                        </p:tav>
                                        <p:tav tm="100000">
                                          <p:val>
                                            <p:strVal val="#ppt_y"/>
                                          </p:val>
                                        </p:tav>
                                      </p:tavLst>
                                    </p:anim>
                                  </p:childTnLst>
                                </p:cTn>
                              </p:par>
                            </p:childTnLst>
                          </p:cTn>
                        </p:par>
                        <p:par>
                          <p:cTn id="76" fill="hold">
                            <p:stCondLst>
                              <p:cond delay="2000"/>
                            </p:stCondLst>
                            <p:childTnLst>
                              <p:par>
                                <p:cTn id="77" presetID="2" presetClass="entr" presetSubtype="2" accel="50000" decel="50000"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1+#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2" accel="50000" decel="50000" fill="hold" nodeType="after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additive="base">
                                        <p:cTn id="84" dur="500" fill="hold"/>
                                        <p:tgtEl>
                                          <p:spTgt spid="18"/>
                                        </p:tgtEl>
                                        <p:attrNameLst>
                                          <p:attrName>ppt_x</p:attrName>
                                        </p:attrNameLst>
                                      </p:cBhvr>
                                      <p:tavLst>
                                        <p:tav tm="0">
                                          <p:val>
                                            <p:strVal val="1+#ppt_w/2"/>
                                          </p:val>
                                        </p:tav>
                                        <p:tav tm="100000">
                                          <p:val>
                                            <p:strVal val="#ppt_x"/>
                                          </p:val>
                                        </p:tav>
                                      </p:tavLst>
                                    </p:anim>
                                    <p:anim calcmode="lin" valueType="num">
                                      <p:cBhvr additive="base">
                                        <p:cTn id="85" dur="500" fill="hold"/>
                                        <p:tgtEl>
                                          <p:spTgt spid="18"/>
                                        </p:tgtEl>
                                        <p:attrNameLst>
                                          <p:attrName>ppt_y</p:attrName>
                                        </p:attrNameLst>
                                      </p:cBhvr>
                                      <p:tavLst>
                                        <p:tav tm="0">
                                          <p:val>
                                            <p:strVal val="#ppt_y"/>
                                          </p:val>
                                        </p:tav>
                                        <p:tav tm="100000">
                                          <p:val>
                                            <p:strVal val="#ppt_y"/>
                                          </p:val>
                                        </p:tav>
                                      </p:tavLst>
                                    </p:anim>
                                  </p:childTnLst>
                                </p:cTn>
                              </p:par>
                            </p:childTnLst>
                          </p:cTn>
                        </p:par>
                        <p:par>
                          <p:cTn id="86" fill="hold">
                            <p:stCondLst>
                              <p:cond delay="3000"/>
                            </p:stCondLst>
                            <p:childTnLst>
                              <p:par>
                                <p:cTn id="87" presetID="2" presetClass="entr" presetSubtype="2" accel="50000" decel="50000"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1+#ppt_w/2"/>
                                          </p:val>
                                        </p:tav>
                                        <p:tav tm="100000">
                                          <p:val>
                                            <p:strVal val="#ppt_x"/>
                                          </p:val>
                                        </p:tav>
                                      </p:tavLst>
                                    </p:anim>
                                    <p:anim calcmode="lin" valueType="num">
                                      <p:cBhvr additive="base">
                                        <p:cTn id="90" dur="500" fill="hold"/>
                                        <p:tgtEl>
                                          <p:spTgt spid="15"/>
                                        </p:tgtEl>
                                        <p:attrNameLst>
                                          <p:attrName>ppt_y</p:attrName>
                                        </p:attrNameLst>
                                      </p:cBhvr>
                                      <p:tavLst>
                                        <p:tav tm="0">
                                          <p:val>
                                            <p:strVal val="#ppt_y"/>
                                          </p:val>
                                        </p:tav>
                                        <p:tav tm="100000">
                                          <p:val>
                                            <p:strVal val="#ppt_y"/>
                                          </p:val>
                                        </p:tav>
                                      </p:tavLst>
                                    </p:anim>
                                  </p:childTnLst>
                                </p:cTn>
                              </p:par>
                            </p:childTnLst>
                          </p:cTn>
                        </p:par>
                        <p:par>
                          <p:cTn id="91" fill="hold">
                            <p:stCondLst>
                              <p:cond delay="3500"/>
                            </p:stCondLst>
                            <p:childTnLst>
                              <p:par>
                                <p:cTn id="92" presetID="1" presetClass="entr" presetSubtype="0"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Exponential increase in disk capacity*</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2</a:t>
            </a:fld>
            <a:endParaRPr lang="en-US" dirty="0"/>
          </a:p>
        </p:txBody>
      </p:sp>
      <p:graphicFrame>
        <p:nvGraphicFramePr>
          <p:cNvPr id="5" name="Chart 4"/>
          <p:cNvGraphicFramePr/>
          <p:nvPr/>
        </p:nvGraphicFramePr>
        <p:xfrm>
          <a:off x="1993916" y="1439037"/>
          <a:ext cx="5803900" cy="4394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Rounded Rectangle 9"/>
          <p:cNvSpPr/>
          <p:nvPr/>
        </p:nvSpPr>
        <p:spPr>
          <a:xfrm>
            <a:off x="2510913" y="5813626"/>
            <a:ext cx="3429374" cy="54864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Exponential decrease in $/GB</a:t>
            </a:r>
            <a:endParaRPr lang="en-US" sz="2000" dirty="0"/>
          </a:p>
        </p:txBody>
      </p:sp>
      <p:sp>
        <p:nvSpPr>
          <p:cNvPr id="11" name="Rounded Rectangle 10"/>
          <p:cNvSpPr/>
          <p:nvPr/>
        </p:nvSpPr>
        <p:spPr>
          <a:xfrm>
            <a:off x="6086025" y="5813626"/>
            <a:ext cx="2926080" cy="54864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Throughput has flattened</a:t>
            </a:r>
            <a:endParaRPr lang="en-US" sz="2000" dirty="0"/>
          </a:p>
        </p:txBody>
      </p:sp>
      <p:grpSp>
        <p:nvGrpSpPr>
          <p:cNvPr id="13" name="Group 12"/>
          <p:cNvGrpSpPr/>
          <p:nvPr/>
        </p:nvGrpSpPr>
        <p:grpSpPr>
          <a:xfrm>
            <a:off x="251697" y="4487333"/>
            <a:ext cx="2139416" cy="1819444"/>
            <a:chOff x="251697" y="4487333"/>
            <a:chExt cx="2139416" cy="1819444"/>
          </a:xfrm>
        </p:grpSpPr>
        <p:pic>
          <p:nvPicPr>
            <p:cNvPr id="7" name="Picture 6"/>
            <p:cNvPicPr>
              <a:picLocks noChangeAspect="1"/>
            </p:cNvPicPr>
            <p:nvPr/>
          </p:nvPicPr>
          <p:blipFill>
            <a:blip r:embed="rId4"/>
            <a:stretch>
              <a:fillRect/>
            </a:stretch>
          </p:blipFill>
          <p:spPr>
            <a:xfrm>
              <a:off x="251697" y="4855149"/>
              <a:ext cx="2139416" cy="1451628"/>
            </a:xfrm>
            <a:prstGeom prst="rect">
              <a:avLst/>
            </a:prstGeom>
          </p:spPr>
        </p:pic>
        <p:sp>
          <p:nvSpPr>
            <p:cNvPr id="9" name="TextBox 8"/>
            <p:cNvSpPr txBox="1"/>
            <p:nvPr/>
          </p:nvSpPr>
          <p:spPr>
            <a:xfrm>
              <a:off x="520095" y="4487333"/>
              <a:ext cx="1545878" cy="369332"/>
            </a:xfrm>
            <a:prstGeom prst="rect">
              <a:avLst/>
            </a:prstGeom>
            <a:noFill/>
          </p:spPr>
          <p:txBody>
            <a:bodyPr wrap="none" rtlCol="0">
              <a:spAutoFit/>
            </a:bodyPr>
            <a:lstStyle/>
            <a:p>
              <a:r>
                <a:rPr lang="en-US" dirty="0" smtClean="0"/>
                <a:t>$5000 </a:t>
              </a:r>
              <a:r>
                <a:rPr lang="en-US" smtClean="0"/>
                <a:t>~ 25MB</a:t>
              </a:r>
              <a:endParaRPr lang="en-US" dirty="0"/>
            </a:p>
          </p:txBody>
        </p:sp>
      </p:grpSp>
      <p:grpSp>
        <p:nvGrpSpPr>
          <p:cNvPr id="14" name="Group 13"/>
          <p:cNvGrpSpPr/>
          <p:nvPr/>
        </p:nvGrpSpPr>
        <p:grpSpPr>
          <a:xfrm>
            <a:off x="7620000" y="1326102"/>
            <a:ext cx="1524000" cy="1749144"/>
            <a:chOff x="7620000" y="1326102"/>
            <a:chExt cx="1524000" cy="1749144"/>
          </a:xfrm>
        </p:grpSpPr>
        <p:pic>
          <p:nvPicPr>
            <p:cNvPr id="8" name="Picture 7"/>
            <p:cNvPicPr>
              <a:picLocks noChangeAspect="1"/>
            </p:cNvPicPr>
            <p:nvPr/>
          </p:nvPicPr>
          <p:blipFill>
            <a:blip r:embed="rId5"/>
            <a:stretch>
              <a:fillRect/>
            </a:stretch>
          </p:blipFill>
          <p:spPr>
            <a:xfrm>
              <a:off x="7797816" y="1326102"/>
              <a:ext cx="1072040" cy="1379812"/>
            </a:xfrm>
            <a:prstGeom prst="rect">
              <a:avLst/>
            </a:prstGeom>
          </p:spPr>
        </p:pic>
        <p:sp>
          <p:nvSpPr>
            <p:cNvPr id="12" name="TextBox 11"/>
            <p:cNvSpPr txBox="1"/>
            <p:nvPr/>
          </p:nvSpPr>
          <p:spPr>
            <a:xfrm>
              <a:off x="7620000" y="2705914"/>
              <a:ext cx="1524000" cy="369332"/>
            </a:xfrm>
            <a:prstGeom prst="rect">
              <a:avLst/>
            </a:prstGeom>
            <a:noFill/>
          </p:spPr>
          <p:txBody>
            <a:bodyPr wrap="square" rtlCol="0">
              <a:spAutoFit/>
            </a:bodyPr>
            <a:lstStyle/>
            <a:p>
              <a:r>
                <a:rPr lang="en-US" dirty="0" smtClean="0"/>
                <a:t>$50 ~ 500GB</a:t>
              </a:r>
              <a:endParaRPr lang="en-US" dirty="0"/>
            </a:p>
          </p:txBody>
        </p:sp>
      </p:grpSp>
      <p:sp>
        <p:nvSpPr>
          <p:cNvPr id="15" name="TextBox 14"/>
          <p:cNvSpPr txBox="1"/>
          <p:nvPr/>
        </p:nvSpPr>
        <p:spPr>
          <a:xfrm>
            <a:off x="798286" y="6488668"/>
            <a:ext cx="7571619" cy="307777"/>
          </a:xfrm>
          <a:prstGeom prst="rect">
            <a:avLst/>
          </a:prstGeom>
          <a:noFill/>
        </p:spPr>
        <p:txBody>
          <a:bodyPr wrap="square" rtlCol="0">
            <a:spAutoFit/>
          </a:bodyPr>
          <a:lstStyle/>
          <a:p>
            <a:pPr algn="ctr"/>
            <a:r>
              <a:rPr lang="en-US" sz="1400" dirty="0" smtClean="0"/>
              <a:t>*Source: </a:t>
            </a:r>
            <a:r>
              <a:rPr lang="en-US" sz="1400" dirty="0" smtClean="0">
                <a:hlinkClick r:id="rId6"/>
              </a:rPr>
              <a:t>http://ns1758.ca/winch/winchest.html</a:t>
            </a:r>
            <a:r>
              <a:rPr lang="en-US" sz="1400" dirty="0" smtClean="0"/>
              <a:t> </a:t>
            </a:r>
            <a:endParaRPr lang="en-US" sz="1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8"/>
            <a:ext cx="8042276" cy="1054647"/>
          </a:xfrm>
        </p:spPr>
        <p:txBody>
          <a:bodyPr/>
          <a:lstStyle/>
          <a:p>
            <a:r>
              <a:rPr lang="en-US" sz="4000" dirty="0" smtClean="0"/>
              <a:t>Formalizing </a:t>
            </a:r>
            <a:r>
              <a:rPr lang="en-US" sz="4000" dirty="0" err="1" smtClean="0"/>
              <a:t>Makespan</a:t>
            </a:r>
            <a:r>
              <a:rPr lang="en-US" sz="4000" dirty="0" smtClean="0"/>
              <a:t> Bounds</a:t>
            </a:r>
            <a:endParaRPr lang="en-US" sz="4000" dirty="0"/>
          </a:p>
        </p:txBody>
      </p:sp>
      <p:sp>
        <p:nvSpPr>
          <p:cNvPr id="3" name="Content Placeholder 2"/>
          <p:cNvSpPr>
            <a:spLocks noGrp="1"/>
          </p:cNvSpPr>
          <p:nvPr>
            <p:ph idx="1"/>
          </p:nvPr>
        </p:nvSpPr>
        <p:spPr>
          <a:xfrm>
            <a:off x="549276" y="1272805"/>
            <a:ext cx="8388065" cy="5277039"/>
          </a:xfrm>
        </p:spPr>
        <p:txBody>
          <a:bodyPr>
            <a:noAutofit/>
          </a:bodyPr>
          <a:lstStyle/>
          <a:p>
            <a:pPr>
              <a:spcAft>
                <a:spcPts val="600"/>
              </a:spcAft>
            </a:pPr>
            <a:r>
              <a:rPr lang="en-US" sz="2800" dirty="0" smtClean="0">
                <a:latin typeface="Calibri"/>
                <a:cs typeface="Calibri"/>
              </a:rPr>
              <a:t>Distributed task processing </a:t>
            </a:r>
          </a:p>
          <a:p>
            <a:pPr lvl="1">
              <a:spcAft>
                <a:spcPts val="600"/>
              </a:spcAft>
            </a:pPr>
            <a:r>
              <a:rPr lang="en-US" sz="2400" dirty="0" smtClean="0">
                <a:latin typeface="Calibri"/>
                <a:cs typeface="Calibri"/>
              </a:rPr>
              <a:t>assign each task to the slot with the earliest finishing time</a:t>
            </a:r>
          </a:p>
          <a:p>
            <a:pPr>
              <a:spcAft>
                <a:spcPts val="600"/>
              </a:spcAft>
            </a:pPr>
            <a:r>
              <a:rPr lang="en-US" sz="2800" dirty="0" smtClean="0">
                <a:latin typeface="Calibri"/>
                <a:cs typeface="Calibri"/>
              </a:rPr>
              <a:t>Let</a:t>
            </a:r>
            <a:r>
              <a:rPr lang="en-US" sz="2800" b="1" dirty="0" smtClean="0">
                <a:solidFill>
                  <a:srgbClr val="C00000"/>
                </a:solidFill>
                <a:latin typeface="Calibri"/>
                <a:cs typeface="Calibri"/>
              </a:rPr>
              <a:t> </a:t>
            </a:r>
            <a:r>
              <a:rPr lang="en-US" sz="2800" dirty="0" smtClean="0">
                <a:solidFill>
                  <a:srgbClr val="000000"/>
                </a:solidFill>
                <a:latin typeface="Calibri"/>
                <a:cs typeface="Calibri"/>
              </a:rPr>
              <a:t>T</a:t>
            </a:r>
            <a:r>
              <a:rPr lang="en-US" sz="2800" baseline="-25000" dirty="0" smtClean="0">
                <a:solidFill>
                  <a:srgbClr val="000000"/>
                </a:solidFill>
                <a:latin typeface="Calibri"/>
                <a:cs typeface="Calibri"/>
              </a:rPr>
              <a:t>1</a:t>
            </a:r>
            <a:r>
              <a:rPr lang="en-US" sz="2800" dirty="0" smtClean="0">
                <a:solidFill>
                  <a:srgbClr val="000000"/>
                </a:solidFill>
                <a:latin typeface="Calibri"/>
                <a:cs typeface="Calibri"/>
              </a:rPr>
              <a:t>, T</a:t>
            </a:r>
            <a:r>
              <a:rPr lang="en-US" sz="2800" baseline="-25000" dirty="0" smtClean="0">
                <a:solidFill>
                  <a:srgbClr val="000000"/>
                </a:solidFill>
                <a:latin typeface="Calibri"/>
                <a:cs typeface="Calibri"/>
              </a:rPr>
              <a:t>2</a:t>
            </a:r>
            <a:r>
              <a:rPr lang="en-US" sz="2800" dirty="0" smtClean="0">
                <a:solidFill>
                  <a:srgbClr val="000000"/>
                </a:solidFill>
                <a:latin typeface="Calibri"/>
                <a:cs typeface="Calibri"/>
              </a:rPr>
              <a:t>, …, </a:t>
            </a:r>
            <a:r>
              <a:rPr lang="en-US" sz="2800" dirty="0" err="1" smtClean="0">
                <a:solidFill>
                  <a:srgbClr val="000000"/>
                </a:solidFill>
                <a:latin typeface="Calibri"/>
                <a:cs typeface="Calibri"/>
              </a:rPr>
              <a:t>T</a:t>
            </a:r>
            <a:r>
              <a:rPr lang="en-US" sz="2800" baseline="-25000" dirty="0" err="1" smtClean="0">
                <a:solidFill>
                  <a:srgbClr val="000000"/>
                </a:solidFill>
                <a:latin typeface="Calibri"/>
                <a:cs typeface="Calibri"/>
              </a:rPr>
              <a:t>n</a:t>
            </a:r>
            <a:r>
              <a:rPr lang="en-US" sz="2800" b="1" dirty="0" smtClean="0">
                <a:solidFill>
                  <a:srgbClr val="C00000"/>
                </a:solidFill>
                <a:latin typeface="Calibri"/>
                <a:cs typeface="Calibri"/>
              </a:rPr>
              <a:t> </a:t>
            </a:r>
            <a:r>
              <a:rPr lang="en-US" sz="2800" dirty="0" smtClean="0">
                <a:latin typeface="Calibri"/>
                <a:cs typeface="Calibri"/>
              </a:rPr>
              <a:t>be the duration of n tasks processed by k slots  </a:t>
            </a:r>
          </a:p>
          <a:p>
            <a:pPr lvl="1">
              <a:spcAft>
                <a:spcPts val="600"/>
              </a:spcAft>
            </a:pPr>
            <a:r>
              <a:rPr lang="en-US" sz="2400" b="1" dirty="0" err="1" smtClean="0">
                <a:solidFill>
                  <a:srgbClr val="800000"/>
                </a:solidFill>
                <a:latin typeface="Calibri"/>
                <a:cs typeface="Calibri"/>
              </a:rPr>
              <a:t>avg</a:t>
            </a:r>
            <a:r>
              <a:rPr lang="en-US" sz="2400" dirty="0" smtClean="0">
                <a:latin typeface="Calibri"/>
                <a:cs typeface="Calibri"/>
              </a:rPr>
              <a:t> be the average duration and </a:t>
            </a:r>
          </a:p>
          <a:p>
            <a:pPr lvl="1">
              <a:spcAft>
                <a:spcPts val="600"/>
              </a:spcAft>
            </a:pPr>
            <a:r>
              <a:rPr lang="en-US" sz="2400" b="1" dirty="0" smtClean="0">
                <a:solidFill>
                  <a:srgbClr val="800000"/>
                </a:solidFill>
                <a:latin typeface="Calibri"/>
                <a:cs typeface="Calibri"/>
              </a:rPr>
              <a:t>max</a:t>
            </a:r>
            <a:r>
              <a:rPr lang="en-US" sz="2400" dirty="0" smtClean="0">
                <a:latin typeface="Calibri"/>
                <a:cs typeface="Calibri"/>
              </a:rPr>
              <a:t> be the maximum duration of the tasks </a:t>
            </a:r>
          </a:p>
          <a:p>
            <a:pPr>
              <a:spcAft>
                <a:spcPts val="600"/>
              </a:spcAft>
            </a:pPr>
            <a:r>
              <a:rPr lang="en-US" sz="2800" dirty="0" smtClean="0">
                <a:latin typeface="Calibri"/>
                <a:cs typeface="Calibri"/>
              </a:rPr>
              <a:t>Execution </a:t>
            </a:r>
            <a:r>
              <a:rPr lang="en-US" sz="2800" dirty="0" err="1" smtClean="0">
                <a:latin typeface="Calibri"/>
                <a:cs typeface="Calibri"/>
              </a:rPr>
              <a:t>makespan</a:t>
            </a:r>
            <a:r>
              <a:rPr lang="en-US" sz="2800" dirty="0" smtClean="0">
                <a:latin typeface="Calibri"/>
                <a:cs typeface="Calibri"/>
              </a:rPr>
              <a:t> can be approximated as</a:t>
            </a:r>
          </a:p>
          <a:p>
            <a:pPr lvl="1">
              <a:spcAft>
                <a:spcPts val="600"/>
              </a:spcAft>
            </a:pPr>
            <a:r>
              <a:rPr lang="en-US" b="1" dirty="0" smtClean="0">
                <a:solidFill>
                  <a:srgbClr val="800000"/>
                </a:solidFill>
                <a:latin typeface="Calibri"/>
                <a:cs typeface="Calibri"/>
              </a:rPr>
              <a:t>Lower bound</a:t>
            </a:r>
            <a:r>
              <a:rPr lang="en-US" dirty="0" smtClean="0">
                <a:solidFill>
                  <a:srgbClr val="C00000"/>
                </a:solidFill>
                <a:latin typeface="Calibri"/>
                <a:cs typeface="Calibri"/>
              </a:rPr>
              <a:t> </a:t>
            </a:r>
            <a:r>
              <a:rPr lang="en-US" dirty="0" smtClean="0">
                <a:latin typeface="Calibri"/>
                <a:cs typeface="Calibri"/>
              </a:rPr>
              <a:t>is</a:t>
            </a:r>
            <a:endParaRPr lang="en-US" b="1" dirty="0" smtClean="0">
              <a:latin typeface="Calibri"/>
              <a:cs typeface="Calibri"/>
            </a:endParaRPr>
          </a:p>
          <a:p>
            <a:pPr lvl="1">
              <a:spcAft>
                <a:spcPts val="600"/>
              </a:spcAft>
            </a:pPr>
            <a:r>
              <a:rPr lang="en-US" b="1" dirty="0" smtClean="0">
                <a:solidFill>
                  <a:srgbClr val="800000"/>
                </a:solidFill>
                <a:latin typeface="Calibri"/>
                <a:cs typeface="Calibri"/>
              </a:rPr>
              <a:t>Upper bound</a:t>
            </a:r>
            <a:r>
              <a:rPr lang="en-US" dirty="0" smtClean="0">
                <a:solidFill>
                  <a:srgbClr val="C00000"/>
                </a:solidFill>
                <a:latin typeface="Calibri"/>
                <a:cs typeface="Calibri"/>
              </a:rPr>
              <a:t> </a:t>
            </a:r>
            <a:r>
              <a:rPr lang="en-US" dirty="0" smtClean="0">
                <a:latin typeface="Calibri"/>
                <a:cs typeface="Calibri"/>
              </a:rPr>
              <a:t>is</a:t>
            </a:r>
            <a:endParaRPr lang="en-US" b="1" dirty="0">
              <a:solidFill>
                <a:schemeClr val="tx2">
                  <a:lumMod val="75000"/>
                  <a:lumOff val="25000"/>
                </a:schemeClr>
              </a:solidFill>
              <a:latin typeface="Calibri"/>
              <a:cs typeface="Calibri"/>
            </a:endParaRPr>
          </a:p>
        </p:txBody>
      </p:sp>
      <p:sp>
        <p:nvSpPr>
          <p:cNvPr id="4" name="Slide Number Placeholder 3"/>
          <p:cNvSpPr>
            <a:spLocks noGrp="1"/>
          </p:cNvSpPr>
          <p:nvPr>
            <p:ph type="sldNum" sz="quarter" idx="12"/>
          </p:nvPr>
        </p:nvSpPr>
        <p:spPr/>
        <p:txBody>
          <a:bodyPr/>
          <a:lstStyle/>
          <a:p>
            <a:fld id="{26AB5F8E-3F3A-FD45-ABB6-C5D784360AB9}" type="slidenum">
              <a:rPr lang="en-US" smtClean="0"/>
              <a:pPr/>
              <a:t>20</a:t>
            </a:fld>
            <a:endParaRPr lang="en-US"/>
          </a:p>
        </p:txBody>
      </p:sp>
      <p:pic>
        <p:nvPicPr>
          <p:cNvPr id="20482" name="Picture 2"/>
          <p:cNvPicPr>
            <a:picLocks noChangeAspect="1" noChangeArrowheads="1"/>
          </p:cNvPicPr>
          <p:nvPr/>
        </p:nvPicPr>
        <p:blipFill>
          <a:blip r:embed="rId3"/>
          <a:srcRect/>
          <a:stretch>
            <a:fillRect/>
          </a:stretch>
        </p:blipFill>
        <p:spPr bwMode="auto">
          <a:xfrm>
            <a:off x="3802063" y="4937027"/>
            <a:ext cx="1022350" cy="644525"/>
          </a:xfrm>
          <a:prstGeom prst="rect">
            <a:avLst/>
          </a:prstGeom>
          <a:noFill/>
        </p:spPr>
      </p:pic>
      <p:pic>
        <p:nvPicPr>
          <p:cNvPr id="20483" name="Picture 3"/>
          <p:cNvPicPr>
            <a:picLocks noChangeAspect="1" noChangeArrowheads="1"/>
          </p:cNvPicPr>
          <p:nvPr/>
        </p:nvPicPr>
        <p:blipFill>
          <a:blip r:embed="rId4"/>
          <a:srcRect/>
          <a:stretch>
            <a:fillRect/>
          </a:stretch>
        </p:blipFill>
        <p:spPr bwMode="auto">
          <a:xfrm>
            <a:off x="3860952" y="5581552"/>
            <a:ext cx="2185987" cy="658813"/>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83"/>
            <a:ext cx="8042276" cy="1222381"/>
          </a:xfrm>
        </p:spPr>
        <p:txBody>
          <a:bodyPr/>
          <a:lstStyle/>
          <a:p>
            <a:r>
              <a:rPr lang="en-US" dirty="0" smtClean="0"/>
              <a:t>Compact Job Profile</a:t>
            </a:r>
            <a:endParaRPr lang="en-US" dirty="0"/>
          </a:p>
        </p:txBody>
      </p:sp>
      <p:graphicFrame>
        <p:nvGraphicFramePr>
          <p:cNvPr id="5" name="Diagram 4"/>
          <p:cNvGraphicFramePr/>
          <p:nvPr>
            <p:extLst>
              <p:ext uri="{D42A27DB-BD31-4B8C-83A1-F6EECF244321}">
                <p14:modId xmlns:p14="http://schemas.microsoft.com/office/powerpoint/2010/main" val="328984777"/>
              </p:ext>
            </p:extLst>
          </p:nvPr>
        </p:nvGraphicFramePr>
        <p:xfrm>
          <a:off x="1640865" y="1713378"/>
          <a:ext cx="5960086" cy="391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3"/>
          <p:cNvSpPr>
            <a:spLocks noGrp="1"/>
          </p:cNvSpPr>
          <p:nvPr>
            <p:ph type="sldNum" sz="quarter" idx="12"/>
          </p:nvPr>
        </p:nvSpPr>
        <p:spPr>
          <a:xfrm>
            <a:off x="7600951" y="6275674"/>
            <a:ext cx="990600" cy="365127"/>
          </a:xfrm>
        </p:spPr>
        <p:txBody>
          <a:bodyPr/>
          <a:lstStyle/>
          <a:p>
            <a:fld id="{26AB5F8E-3F3A-FD45-ABB6-C5D784360AB9}" type="slidenum">
              <a:rPr lang="en-US" smtClean="0"/>
              <a:pPr/>
              <a:t>21</a:t>
            </a:fld>
            <a:endParaRPr lang="en-US" dirty="0"/>
          </a:p>
        </p:txBody>
      </p:sp>
      <p:pic>
        <p:nvPicPr>
          <p:cNvPr id="10" name="Picture 9" descr="SP002895.png"/>
          <p:cNvPicPr>
            <a:picLocks noChangeAspect="1"/>
          </p:cNvPicPr>
          <p:nvPr/>
        </p:nvPicPr>
        <p:blipFill>
          <a:blip r:embed="rId7"/>
          <a:stretch>
            <a:fillRect/>
          </a:stretch>
        </p:blipFill>
        <p:spPr>
          <a:xfrm>
            <a:off x="8023367" y="96760"/>
            <a:ext cx="992073"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079054" y="1849205"/>
            <a:ext cx="3210086" cy="1345181"/>
          </a:xfrm>
          <a:prstGeom prst="rect">
            <a:avLst/>
          </a:prstGeom>
        </p:spPr>
      </p:pic>
      <p:sp>
        <p:nvSpPr>
          <p:cNvPr id="2" name="Title 1"/>
          <p:cNvSpPr>
            <a:spLocks noGrp="1"/>
          </p:cNvSpPr>
          <p:nvPr>
            <p:ph type="title"/>
          </p:nvPr>
        </p:nvSpPr>
        <p:spPr>
          <a:xfrm>
            <a:off x="0" y="16043"/>
            <a:ext cx="9144000" cy="1340224"/>
          </a:xfrm>
        </p:spPr>
        <p:txBody>
          <a:bodyPr>
            <a:normAutofit/>
          </a:bodyPr>
          <a:lstStyle/>
          <a:p>
            <a:r>
              <a:rPr lang="en-US" sz="3200" dirty="0" smtClean="0"/>
              <a:t>Lower &amp; Upper Bounds of Job Completion Time</a:t>
            </a:r>
            <a:endParaRPr lang="en-US" sz="3200" dirty="0"/>
          </a:p>
        </p:txBody>
      </p:sp>
      <p:sp>
        <p:nvSpPr>
          <p:cNvPr id="3" name="Content Placeholder 2"/>
          <p:cNvSpPr>
            <a:spLocks noGrp="1"/>
          </p:cNvSpPr>
          <p:nvPr>
            <p:ph idx="1"/>
          </p:nvPr>
        </p:nvSpPr>
        <p:spPr>
          <a:xfrm>
            <a:off x="343231" y="1417542"/>
            <a:ext cx="8499766" cy="5029220"/>
          </a:xfrm>
        </p:spPr>
        <p:txBody>
          <a:bodyPr>
            <a:normAutofit lnSpcReduction="10000"/>
          </a:bodyPr>
          <a:lstStyle/>
          <a:p>
            <a:r>
              <a:rPr lang="en-US" dirty="0" smtClean="0"/>
              <a:t>Two main stages: </a:t>
            </a:r>
            <a:r>
              <a:rPr lang="en-US" i="1" dirty="0" smtClean="0"/>
              <a:t>map and reduce stages</a:t>
            </a:r>
          </a:p>
          <a:p>
            <a:r>
              <a:rPr lang="en-US" b="1" dirty="0" smtClean="0">
                <a:solidFill>
                  <a:srgbClr val="800000"/>
                </a:solidFill>
              </a:rPr>
              <a:t>Map stage</a:t>
            </a:r>
            <a:r>
              <a:rPr lang="en-US" dirty="0" smtClean="0">
                <a:solidFill>
                  <a:srgbClr val="FF0000"/>
                </a:solidFill>
              </a:rPr>
              <a:t> </a:t>
            </a:r>
            <a:r>
              <a:rPr lang="en-US" dirty="0" smtClean="0"/>
              <a:t>duration depends on:</a:t>
            </a:r>
          </a:p>
          <a:p>
            <a:pPr lvl="1"/>
            <a:r>
              <a:rPr lang="en-US" sz="2378" dirty="0" smtClean="0"/>
              <a:t>N</a:t>
            </a:r>
            <a:r>
              <a:rPr lang="en-US" sz="2378" baseline="-25000" dirty="0" smtClean="0"/>
              <a:t>M</a:t>
            </a:r>
            <a:r>
              <a:rPr lang="en-US" sz="2378" dirty="0" smtClean="0"/>
              <a:t>, S</a:t>
            </a:r>
            <a:r>
              <a:rPr lang="en-US" sz="2378" baseline="-25000" dirty="0" smtClean="0"/>
              <a:t>M </a:t>
            </a:r>
            <a:r>
              <a:rPr lang="en-US" sz="2378" dirty="0" smtClean="0"/>
              <a:t> : number  of map tasks and slots</a:t>
            </a:r>
          </a:p>
          <a:p>
            <a:r>
              <a:rPr lang="en-US" b="1" dirty="0" smtClean="0">
                <a:solidFill>
                  <a:srgbClr val="800000"/>
                </a:solidFill>
              </a:rPr>
              <a:t>Reduce stage</a:t>
            </a:r>
            <a:r>
              <a:rPr lang="en-US" b="1" dirty="0" smtClean="0"/>
              <a:t> </a:t>
            </a:r>
            <a:r>
              <a:rPr lang="en-US" dirty="0" smtClean="0"/>
              <a:t>duration depends on:</a:t>
            </a:r>
          </a:p>
          <a:p>
            <a:pPr lvl="1"/>
            <a:r>
              <a:rPr lang="en-US" sz="2378" dirty="0" smtClean="0"/>
              <a:t>N</a:t>
            </a:r>
            <a:r>
              <a:rPr lang="en-US" sz="2378" baseline="-25000" dirty="0" smtClean="0"/>
              <a:t>R </a:t>
            </a:r>
            <a:r>
              <a:rPr lang="en-US" sz="2378" dirty="0" smtClean="0"/>
              <a:t>, S</a:t>
            </a:r>
            <a:r>
              <a:rPr lang="en-US" sz="2378" baseline="-25000" dirty="0" smtClean="0"/>
              <a:t>R</a:t>
            </a:r>
            <a:r>
              <a:rPr lang="en-US" sz="2378" dirty="0" smtClean="0"/>
              <a:t>  : number  of reduce  tasks and slots</a:t>
            </a:r>
          </a:p>
          <a:p>
            <a:r>
              <a:rPr lang="en-US" dirty="0" smtClean="0"/>
              <a:t>Reduce stage consists of :</a:t>
            </a:r>
          </a:p>
          <a:p>
            <a:pPr lvl="1"/>
            <a:r>
              <a:rPr lang="en-US" b="1" dirty="0" smtClean="0">
                <a:solidFill>
                  <a:srgbClr val="800000"/>
                </a:solidFill>
              </a:rPr>
              <a:t>Shuffle/sort</a:t>
            </a:r>
            <a:r>
              <a:rPr lang="en-US" dirty="0" smtClean="0">
                <a:solidFill>
                  <a:srgbClr val="FF0000"/>
                </a:solidFill>
              </a:rPr>
              <a:t> </a:t>
            </a:r>
            <a:r>
              <a:rPr lang="en-US" dirty="0" smtClean="0"/>
              <a:t>phase</a:t>
            </a:r>
          </a:p>
          <a:p>
            <a:pPr lvl="2"/>
            <a:r>
              <a:rPr lang="en-US" dirty="0" smtClean="0"/>
              <a:t>“First” wave is treated specially (non-overlapping with maps)</a:t>
            </a:r>
          </a:p>
          <a:p>
            <a:pPr lvl="2"/>
            <a:r>
              <a:rPr lang="en-US" dirty="0" smtClean="0"/>
              <a:t>Remaining waves  are “typical”</a:t>
            </a:r>
          </a:p>
          <a:p>
            <a:pPr lvl="1"/>
            <a:r>
              <a:rPr lang="en-US" b="1" dirty="0" smtClean="0">
                <a:solidFill>
                  <a:srgbClr val="800000"/>
                </a:solidFill>
              </a:rPr>
              <a:t>Reduce </a:t>
            </a:r>
            <a:r>
              <a:rPr lang="en-US" dirty="0" smtClean="0">
                <a:solidFill>
                  <a:srgbClr val="000000"/>
                </a:solidFill>
              </a:rPr>
              <a:t>phase</a:t>
            </a:r>
            <a:endParaRPr lang="en-US" dirty="0" smtClean="0">
              <a:solidFill>
                <a:srgbClr val="000000"/>
              </a:solidFill>
            </a:endParaRPr>
          </a:p>
        </p:txBody>
      </p:sp>
      <p:sp>
        <p:nvSpPr>
          <p:cNvPr id="12" name="Slide Number Placeholder 3"/>
          <p:cNvSpPr>
            <a:spLocks noGrp="1"/>
          </p:cNvSpPr>
          <p:nvPr>
            <p:ph type="sldNum" sz="quarter" idx="12"/>
          </p:nvPr>
        </p:nvSpPr>
        <p:spPr>
          <a:xfrm>
            <a:off x="7600951" y="6275674"/>
            <a:ext cx="990600" cy="365127"/>
          </a:xfrm>
        </p:spPr>
        <p:txBody>
          <a:bodyPr/>
          <a:lstStyle/>
          <a:p>
            <a:fld id="{26AB5F8E-3F3A-FD45-ABB6-C5D784360AB9}" type="slidenum">
              <a:rPr lang="en-US" smtClean="0"/>
              <a:pPr/>
              <a:t>22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66 HP DL145 machines</a:t>
            </a:r>
          </a:p>
          <a:p>
            <a:pPr lvl="1"/>
            <a:r>
              <a:rPr lang="en-US" dirty="0" smtClean="0"/>
              <a:t>Four 2.39 GHz cores</a:t>
            </a:r>
          </a:p>
          <a:p>
            <a:pPr lvl="1"/>
            <a:r>
              <a:rPr lang="en-US" dirty="0" smtClean="0"/>
              <a:t>8 GB RAM</a:t>
            </a:r>
          </a:p>
          <a:p>
            <a:pPr lvl="1"/>
            <a:r>
              <a:rPr lang="en-US" dirty="0" smtClean="0"/>
              <a:t>Two 160 GB hard disks</a:t>
            </a:r>
          </a:p>
          <a:p>
            <a:r>
              <a:rPr lang="en-US" dirty="0" smtClean="0"/>
              <a:t>Two racks</a:t>
            </a:r>
          </a:p>
          <a:p>
            <a:pPr lvl="1"/>
            <a:r>
              <a:rPr lang="en-US" dirty="0" smtClean="0"/>
              <a:t>Gigabit Ethernet</a:t>
            </a:r>
          </a:p>
          <a:p>
            <a:r>
              <a:rPr lang="en-US" dirty="0" smtClean="0"/>
              <a:t>2 masters + 64 slaves</a:t>
            </a:r>
          </a:p>
          <a:p>
            <a:r>
              <a:rPr lang="en-US" dirty="0" smtClean="0"/>
              <a:t>Workload</a:t>
            </a:r>
          </a:p>
          <a:p>
            <a:pPr lvl="1"/>
            <a:r>
              <a:rPr lang="en-US" dirty="0" err="1" smtClean="0"/>
              <a:t>WordCount</a:t>
            </a:r>
            <a:r>
              <a:rPr lang="en-US" dirty="0" smtClean="0"/>
              <a:t>, Sort, Twitter, </a:t>
            </a:r>
            <a:r>
              <a:rPr lang="en-US" dirty="0" err="1" smtClean="0"/>
              <a:t>WikiTrends</a:t>
            </a:r>
            <a:endParaRPr lang="en-US" dirty="0"/>
          </a:p>
        </p:txBody>
      </p:sp>
      <p:sp>
        <p:nvSpPr>
          <p:cNvPr id="4" name="Slide Number Placeholder 3"/>
          <p:cNvSpPr>
            <a:spLocks noGrp="1"/>
          </p:cNvSpPr>
          <p:nvPr>
            <p:ph type="sldNum" sz="quarter" idx="12"/>
          </p:nvPr>
        </p:nvSpPr>
        <p:spPr/>
        <p:txBody>
          <a:bodyPr/>
          <a:lstStyle/>
          <a:p>
            <a:fld id="{8E882AD2-6F26-854A-ADD0-8B599BE90351}" type="slidenum">
              <a:rPr lang="en-US" smtClean="0"/>
              <a:pPr/>
              <a:t>23</a:t>
            </a:fld>
            <a:endParaRPr lang="en-US"/>
          </a:p>
        </p:txBody>
      </p:sp>
      <p:pic>
        <p:nvPicPr>
          <p:cNvPr id="5" name="Picture 4" descr="AA023118.png"/>
          <p:cNvPicPr>
            <a:picLocks noChangeAspect="1"/>
          </p:cNvPicPr>
          <p:nvPr/>
        </p:nvPicPr>
        <p:blipFill>
          <a:blip r:embed="rId2"/>
          <a:stretch>
            <a:fillRect/>
          </a:stretch>
        </p:blipFill>
        <p:spPr>
          <a:xfrm>
            <a:off x="8170594" y="131802"/>
            <a:ext cx="839673" cy="94873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Predicted vs. Measured Completion Time</a:t>
            </a:r>
            <a:endParaRPr lang="en-US" sz="3600" dirty="0"/>
          </a:p>
        </p:txBody>
      </p:sp>
      <p:graphicFrame>
        <p:nvGraphicFramePr>
          <p:cNvPr id="4" name="Chart 3"/>
          <p:cNvGraphicFramePr/>
          <p:nvPr/>
        </p:nvGraphicFramePr>
        <p:xfrm>
          <a:off x="1471335" y="1753811"/>
          <a:ext cx="6651339" cy="3781714"/>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8E882AD2-6F26-854A-ADD0-8B599BE90351}" type="slidenum">
              <a:rPr lang="en-US" smtClean="0"/>
              <a:pPr/>
              <a:t>24</a:t>
            </a:fld>
            <a:endParaRPr lang="en-US"/>
          </a:p>
        </p:txBody>
      </p:sp>
      <p:sp>
        <p:nvSpPr>
          <p:cNvPr id="7" name="Rounded Rectangle 6"/>
          <p:cNvSpPr/>
          <p:nvPr/>
        </p:nvSpPr>
        <p:spPr>
          <a:xfrm>
            <a:off x="689429" y="5784238"/>
            <a:ext cx="7801428" cy="547922"/>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rPr>
              <a:t>Average of predicted bounds is within </a:t>
            </a:r>
            <a:r>
              <a:rPr lang="en-US" sz="2000" b="1" dirty="0" smtClean="0">
                <a:solidFill>
                  <a:srgbClr val="FFFFFF"/>
                </a:solidFill>
              </a:rPr>
              <a:t>10% </a:t>
            </a:r>
            <a:r>
              <a:rPr lang="en-US" sz="2000" dirty="0" smtClean="0">
                <a:solidFill>
                  <a:srgbClr val="FFFFFF"/>
                </a:solidFill>
              </a:rPr>
              <a:t>of measured completion time</a:t>
            </a:r>
            <a:endParaRPr lang="en-US" sz="2000" b="1"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Factors*</a:t>
            </a:r>
            <a:endParaRPr lang="en-US" dirty="0"/>
          </a:p>
        </p:txBody>
      </p:sp>
      <p:sp>
        <p:nvSpPr>
          <p:cNvPr id="3" name="Content Placeholder 2"/>
          <p:cNvSpPr>
            <a:spLocks noGrp="1"/>
          </p:cNvSpPr>
          <p:nvPr>
            <p:ph idx="1"/>
          </p:nvPr>
        </p:nvSpPr>
        <p:spPr/>
        <p:txBody>
          <a:bodyPr>
            <a:normAutofit fontScale="77500" lnSpcReduction="20000"/>
          </a:bodyPr>
          <a:lstStyle/>
          <a:p>
            <a:pPr>
              <a:spcAft>
                <a:spcPts val="600"/>
              </a:spcAft>
            </a:pPr>
            <a:r>
              <a:rPr lang="en-US" dirty="0" smtClean="0"/>
              <a:t>Profiling job processing entire dataset can take too long</a:t>
            </a:r>
          </a:p>
          <a:p>
            <a:pPr lvl="1">
              <a:spcAft>
                <a:spcPts val="600"/>
              </a:spcAft>
            </a:pPr>
            <a:r>
              <a:rPr lang="en-US" dirty="0" smtClean="0"/>
              <a:t>Build profile by executing on </a:t>
            </a:r>
            <a:r>
              <a:rPr lang="en-US" b="1" dirty="0" smtClean="0">
                <a:solidFill>
                  <a:srgbClr val="800000"/>
                </a:solidFill>
              </a:rPr>
              <a:t>smaller </a:t>
            </a:r>
            <a:r>
              <a:rPr lang="en-US" dirty="0" smtClean="0"/>
              <a:t>dataset</a:t>
            </a:r>
          </a:p>
          <a:p>
            <a:pPr>
              <a:spcAft>
                <a:spcPts val="600"/>
              </a:spcAft>
            </a:pPr>
            <a:r>
              <a:rPr lang="en-US" dirty="0" smtClean="0"/>
              <a:t>Duration of map tasks not impacted</a:t>
            </a:r>
          </a:p>
          <a:p>
            <a:pPr lvl="1">
              <a:spcAft>
                <a:spcPts val="600"/>
              </a:spcAft>
            </a:pPr>
            <a:r>
              <a:rPr lang="en-US" dirty="0" smtClean="0"/>
              <a:t>Larger data =&gt; greater number of map tasks</a:t>
            </a:r>
          </a:p>
          <a:p>
            <a:pPr>
              <a:spcAft>
                <a:spcPts val="600"/>
              </a:spcAft>
            </a:pPr>
            <a:r>
              <a:rPr lang="en-US" dirty="0" smtClean="0"/>
              <a:t>If number of reduce tasks kept constant,</a:t>
            </a:r>
          </a:p>
          <a:p>
            <a:pPr lvl="1">
              <a:spcAft>
                <a:spcPts val="600"/>
              </a:spcAft>
            </a:pPr>
            <a:r>
              <a:rPr lang="en-US" dirty="0" smtClean="0"/>
              <a:t>Intermediate data processed per reduce task increases =&gt; longer durations</a:t>
            </a:r>
          </a:p>
          <a:p>
            <a:pPr>
              <a:spcAft>
                <a:spcPts val="600"/>
              </a:spcAft>
            </a:pPr>
            <a:r>
              <a:rPr lang="en-US" dirty="0" smtClean="0"/>
              <a:t>Reduce stage = </a:t>
            </a:r>
            <a:r>
              <a:rPr lang="en-US" b="1" dirty="0" smtClean="0">
                <a:solidFill>
                  <a:srgbClr val="800000"/>
                </a:solidFill>
              </a:rPr>
              <a:t>shuffle </a:t>
            </a:r>
            <a:r>
              <a:rPr lang="en-US" dirty="0" smtClean="0"/>
              <a:t>+ </a:t>
            </a:r>
            <a:r>
              <a:rPr lang="en-US" b="1" dirty="0" smtClean="0">
                <a:solidFill>
                  <a:srgbClr val="800000"/>
                </a:solidFill>
              </a:rPr>
              <a:t>reduce </a:t>
            </a:r>
            <a:r>
              <a:rPr lang="en-US" dirty="0" smtClean="0"/>
              <a:t>phase</a:t>
            </a:r>
          </a:p>
          <a:p>
            <a:pPr>
              <a:spcAft>
                <a:spcPts val="600"/>
              </a:spcAft>
            </a:pPr>
            <a:r>
              <a:rPr lang="en-US" dirty="0" smtClean="0"/>
              <a:t>Shuffle duration depends on network performance</a:t>
            </a:r>
          </a:p>
          <a:p>
            <a:pPr>
              <a:spcAft>
                <a:spcPts val="600"/>
              </a:spcAft>
            </a:pPr>
            <a:r>
              <a:rPr lang="en-US" dirty="0" smtClean="0"/>
              <a:t>Reduce duration depends on reduce function and disk write speed</a:t>
            </a:r>
            <a:endParaRPr lang="en-US" dirty="0"/>
          </a:p>
        </p:txBody>
      </p:sp>
      <p:sp>
        <p:nvSpPr>
          <p:cNvPr id="4" name="Slide Number Placeholder 3"/>
          <p:cNvSpPr>
            <a:spLocks noGrp="1"/>
          </p:cNvSpPr>
          <p:nvPr>
            <p:ph type="sldNum" sz="quarter" idx="12"/>
          </p:nvPr>
        </p:nvSpPr>
        <p:spPr/>
        <p:txBody>
          <a:bodyPr/>
          <a:lstStyle/>
          <a:p>
            <a:fld id="{8E882AD2-6F26-854A-ADD0-8B599BE90351}" type="slidenum">
              <a:rPr lang="en-US" smtClean="0"/>
              <a:pPr/>
              <a:t>25</a:t>
            </a:fld>
            <a:endParaRPr lang="en-US"/>
          </a:p>
        </p:txBody>
      </p:sp>
      <p:sp>
        <p:nvSpPr>
          <p:cNvPr id="5" name="TextBox 4"/>
          <p:cNvSpPr txBox="1"/>
          <p:nvPr/>
        </p:nvSpPr>
        <p:spPr>
          <a:xfrm>
            <a:off x="169334" y="6319338"/>
            <a:ext cx="8200572" cy="523220"/>
          </a:xfrm>
          <a:prstGeom prst="rect">
            <a:avLst/>
          </a:prstGeom>
          <a:noFill/>
        </p:spPr>
        <p:txBody>
          <a:bodyPr wrap="square" rtlCol="0">
            <a:spAutoFit/>
          </a:bodyPr>
          <a:lstStyle/>
          <a:p>
            <a:pPr algn="ctr"/>
            <a:r>
              <a:rPr lang="en-US" sz="1400" b="1" dirty="0" smtClean="0"/>
              <a:t>* Abhishek Verma</a:t>
            </a:r>
            <a:r>
              <a:rPr lang="en-US" sz="1400" dirty="0" smtClean="0"/>
              <a:t>, </a:t>
            </a:r>
            <a:r>
              <a:rPr lang="en-US" sz="1400" dirty="0" err="1" smtClean="0"/>
              <a:t>Ludmila</a:t>
            </a:r>
            <a:r>
              <a:rPr lang="en-US" sz="1400" dirty="0" smtClean="0"/>
              <a:t> </a:t>
            </a:r>
            <a:r>
              <a:rPr lang="en-US" sz="1400" dirty="0" err="1" smtClean="0"/>
              <a:t>Cherkasova</a:t>
            </a:r>
            <a:r>
              <a:rPr lang="en-US" sz="1400" dirty="0" smtClean="0"/>
              <a:t> and Roy H. Campbell, </a:t>
            </a:r>
            <a:r>
              <a:rPr lang="en-US" sz="1400" i="1" dirty="0" smtClean="0"/>
              <a:t>"SLO-Driven Right-Sizing and Resource Provisioning of MapReduce Jobs"</a:t>
            </a:r>
            <a:r>
              <a:rPr lang="en-US" sz="1400" dirty="0" smtClean="0"/>
              <a:t>. Workshop on Large Scale Distributed Systems and Middleware (</a:t>
            </a:r>
            <a:r>
              <a:rPr lang="en-US" sz="1400" b="1" dirty="0" smtClean="0"/>
              <a:t>LADIS</a:t>
            </a:r>
            <a:r>
              <a:rPr lang="en-US" sz="1400" dirty="0" smtClean="0"/>
              <a:t>) 2011</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Factors Formalized</a:t>
            </a:r>
            <a:endParaRPr lang="en-US" dirty="0"/>
          </a:p>
        </p:txBody>
      </p:sp>
      <p:sp>
        <p:nvSpPr>
          <p:cNvPr id="3" name="Content Placeholder 2"/>
          <p:cNvSpPr>
            <a:spLocks noGrp="1"/>
          </p:cNvSpPr>
          <p:nvPr>
            <p:ph idx="1"/>
          </p:nvPr>
        </p:nvSpPr>
        <p:spPr>
          <a:xfrm>
            <a:off x="457200" y="1600201"/>
            <a:ext cx="8432800" cy="3201609"/>
          </a:xfrm>
        </p:spPr>
        <p:txBody>
          <a:bodyPr>
            <a:normAutofit/>
          </a:bodyPr>
          <a:lstStyle/>
          <a:p>
            <a:r>
              <a:rPr lang="en-US" sz="2800" dirty="0" smtClean="0"/>
              <a:t>Perform </a:t>
            </a:r>
            <a:r>
              <a:rPr lang="en-US" sz="2800" i="1" dirty="0" err="1" smtClean="0"/>
              <a:t>k</a:t>
            </a:r>
            <a:r>
              <a:rPr lang="en-US" sz="2800" dirty="0" smtClean="0"/>
              <a:t> (&gt; 2) experiments varying input dataset size</a:t>
            </a:r>
          </a:p>
          <a:p>
            <a:r>
              <a:rPr lang="en-US" sz="2800" i="1" dirty="0" smtClean="0"/>
              <a:t>D</a:t>
            </a:r>
            <a:r>
              <a:rPr lang="en-US" sz="2800" i="1" baseline="-25000" dirty="0" smtClean="0"/>
              <a:t>i </a:t>
            </a:r>
            <a:r>
              <a:rPr lang="en-US" sz="2800" dirty="0" smtClean="0"/>
              <a:t> = amount of intermediate data</a:t>
            </a:r>
          </a:p>
          <a:p>
            <a:r>
              <a:rPr lang="en-US" sz="2800" dirty="0" smtClean="0"/>
              <a:t>Use linear regression to derive scaling factors</a:t>
            </a:r>
          </a:p>
          <a:p>
            <a:pPr lvl="1"/>
            <a:r>
              <a:rPr lang="en-US" sz="2400" dirty="0" smtClean="0"/>
              <a:t>For shuffle and reduce phases separately</a:t>
            </a:r>
          </a:p>
          <a:p>
            <a:pPr lvl="1"/>
            <a:r>
              <a:rPr lang="en-US" sz="2400" dirty="0" smtClean="0"/>
              <a:t>Per application</a:t>
            </a:r>
          </a:p>
        </p:txBody>
      </p:sp>
      <p:pic>
        <p:nvPicPr>
          <p:cNvPr id="5" name="Picture 4"/>
          <p:cNvPicPr>
            <a:picLocks noChangeAspect="1"/>
          </p:cNvPicPr>
          <p:nvPr/>
        </p:nvPicPr>
        <p:blipFill>
          <a:blip r:embed="rId2"/>
          <a:stretch>
            <a:fillRect/>
          </a:stretch>
        </p:blipFill>
        <p:spPr>
          <a:xfrm>
            <a:off x="1046693" y="4608286"/>
            <a:ext cx="6715163" cy="1316546"/>
          </a:xfrm>
          <a:prstGeom prst="rect">
            <a:avLst/>
          </a:prstGeom>
        </p:spPr>
      </p:pic>
      <p:sp>
        <p:nvSpPr>
          <p:cNvPr id="6" name="Slide Number Placeholder 5"/>
          <p:cNvSpPr>
            <a:spLocks noGrp="1"/>
          </p:cNvSpPr>
          <p:nvPr>
            <p:ph type="sldNum" sz="quarter" idx="12"/>
          </p:nvPr>
        </p:nvSpPr>
        <p:spPr/>
        <p:txBody>
          <a:bodyPr/>
          <a:lstStyle/>
          <a:p>
            <a:fld id="{8E882AD2-6F26-854A-ADD0-8B599BE90351}" type="slidenum">
              <a:rPr lang="en-US" smtClean="0"/>
              <a:pPr/>
              <a:t>26</a:t>
            </a:fld>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WordCount Scaling Factors</a:t>
            </a:r>
            <a:endParaRPr lang="en-US" dirty="0"/>
          </a:p>
        </p:txBody>
      </p:sp>
      <p:graphicFrame>
        <p:nvGraphicFramePr>
          <p:cNvPr id="4" name="Chart 3"/>
          <p:cNvGraphicFramePr/>
          <p:nvPr/>
        </p:nvGraphicFramePr>
        <p:xfrm>
          <a:off x="994369" y="1677432"/>
          <a:ext cx="7308012" cy="4130996"/>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8E882AD2-6F26-854A-ADD0-8B599BE90351}" type="slidenum">
              <a:rPr lang="en-US" smtClean="0"/>
              <a:pPr/>
              <a:t>27</a:t>
            </a:fld>
            <a:endParaRPr lang="en-US" dirty="0"/>
          </a:p>
        </p:txBody>
      </p:sp>
      <p:sp>
        <p:nvSpPr>
          <p:cNvPr id="7" name="Rounded Rectangle 6"/>
          <p:cNvSpPr/>
          <p:nvPr/>
        </p:nvSpPr>
        <p:spPr>
          <a:xfrm>
            <a:off x="1057137" y="5828394"/>
            <a:ext cx="7179714" cy="547922"/>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rPr>
              <a:t>Linear  regression </a:t>
            </a:r>
            <a:r>
              <a:rPr lang="en-US" sz="2400" b="1" dirty="0" smtClean="0">
                <a:solidFill>
                  <a:srgbClr val="FFFFFF"/>
                </a:solidFill>
              </a:rPr>
              <a:t>fits </a:t>
            </a:r>
            <a:r>
              <a:rPr lang="en-US" sz="2400" dirty="0" smtClean="0">
                <a:solidFill>
                  <a:srgbClr val="FFFFFF"/>
                </a:solidFill>
              </a:rPr>
              <a:t>phase durations with </a:t>
            </a:r>
            <a:r>
              <a:rPr lang="en-US" sz="2400" b="1" dirty="0" smtClean="0">
                <a:solidFill>
                  <a:srgbClr val="FFFFFF"/>
                </a:solidFill>
              </a:rPr>
              <a:t>R</a:t>
            </a:r>
            <a:r>
              <a:rPr lang="en-US" sz="2400" b="1" baseline="30000" dirty="0" smtClean="0">
                <a:solidFill>
                  <a:srgbClr val="FFFFFF"/>
                </a:solidFill>
              </a:rPr>
              <a:t>2</a:t>
            </a:r>
            <a:r>
              <a:rPr lang="en-US" sz="2400" b="1" dirty="0" smtClean="0">
                <a:solidFill>
                  <a:srgbClr val="FFFFFF"/>
                </a:solidFill>
              </a:rPr>
              <a:t> &gt; 95%</a:t>
            </a:r>
            <a:endParaRPr lang="en-US" sz="2400" b="1"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Failures*</a:t>
            </a:r>
            <a:endParaRPr lang="en-US" dirty="0"/>
          </a:p>
        </p:txBody>
      </p:sp>
      <p:sp>
        <p:nvSpPr>
          <p:cNvPr id="3" name="Content Placeholder 2"/>
          <p:cNvSpPr>
            <a:spLocks noGrp="1"/>
          </p:cNvSpPr>
          <p:nvPr>
            <p:ph idx="1"/>
          </p:nvPr>
        </p:nvSpPr>
        <p:spPr/>
        <p:txBody>
          <a:bodyPr>
            <a:normAutofit/>
          </a:bodyPr>
          <a:lstStyle/>
          <a:p>
            <a:r>
              <a:rPr lang="en-US" dirty="0" smtClean="0"/>
              <a:t>Commodity hardware =&gt; more failures</a:t>
            </a:r>
          </a:p>
          <a:p>
            <a:r>
              <a:rPr lang="en-US" dirty="0" smtClean="0"/>
              <a:t>Performance depends on</a:t>
            </a:r>
          </a:p>
          <a:p>
            <a:pPr lvl="1"/>
            <a:r>
              <a:rPr lang="en-US" dirty="0" smtClean="0"/>
              <a:t>Time of failure</a:t>
            </a:r>
          </a:p>
          <a:p>
            <a:pPr lvl="1"/>
            <a:r>
              <a:rPr lang="en-US" dirty="0" smtClean="0"/>
              <a:t>Resources </a:t>
            </a:r>
            <a:r>
              <a:rPr lang="en-US" dirty="0" err="1" smtClean="0"/>
              <a:t>replenishable</a:t>
            </a:r>
            <a:r>
              <a:rPr lang="en-US" dirty="0" smtClean="0"/>
              <a:t> or not</a:t>
            </a:r>
          </a:p>
          <a:p>
            <a:r>
              <a:rPr lang="en-US" dirty="0" smtClean="0"/>
              <a:t>Worker failure: faulty hard disk, process crash</a:t>
            </a:r>
          </a:p>
          <a:p>
            <a:r>
              <a:rPr lang="en-US" dirty="0" smtClean="0"/>
              <a:t>Time of failure: </a:t>
            </a:r>
          </a:p>
          <a:p>
            <a:pPr lvl="1"/>
            <a:r>
              <a:rPr lang="en-US" dirty="0" smtClean="0"/>
              <a:t>Map stage: restart all in-progress map tasks</a:t>
            </a:r>
          </a:p>
          <a:p>
            <a:pPr lvl="1"/>
            <a:r>
              <a:rPr lang="en-US" dirty="0" smtClean="0"/>
              <a:t>Reduce stage:  and all reduce tasks</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28</a:t>
            </a:fld>
            <a:endParaRPr lang="en-US"/>
          </a:p>
        </p:txBody>
      </p:sp>
      <p:pic>
        <p:nvPicPr>
          <p:cNvPr id="5" name="Picture 4"/>
          <p:cNvPicPr>
            <a:picLocks noChangeAspect="1"/>
          </p:cNvPicPr>
          <p:nvPr/>
        </p:nvPicPr>
        <p:blipFill>
          <a:blip r:embed="rId2"/>
          <a:stretch>
            <a:fillRect/>
          </a:stretch>
        </p:blipFill>
        <p:spPr>
          <a:xfrm>
            <a:off x="7753047" y="-8463"/>
            <a:ext cx="1403048" cy="1403048"/>
          </a:xfrm>
          <a:prstGeom prst="rect">
            <a:avLst/>
          </a:prstGeom>
        </p:spPr>
      </p:pic>
      <p:sp>
        <p:nvSpPr>
          <p:cNvPr id="8" name="TextBox 7"/>
          <p:cNvSpPr txBox="1"/>
          <p:nvPr/>
        </p:nvSpPr>
        <p:spPr>
          <a:xfrm>
            <a:off x="169334" y="6319338"/>
            <a:ext cx="8200572" cy="523220"/>
          </a:xfrm>
          <a:prstGeom prst="rect">
            <a:avLst/>
          </a:prstGeom>
          <a:noFill/>
        </p:spPr>
        <p:txBody>
          <a:bodyPr wrap="square" rtlCol="0">
            <a:spAutoFit/>
          </a:bodyPr>
          <a:lstStyle/>
          <a:p>
            <a:pPr algn="ctr"/>
            <a:r>
              <a:rPr lang="en-US" sz="1400" b="1" dirty="0" smtClean="0"/>
              <a:t>* Abhishek Verma</a:t>
            </a:r>
            <a:r>
              <a:rPr lang="en-US" sz="1400" dirty="0" smtClean="0"/>
              <a:t>, </a:t>
            </a:r>
            <a:r>
              <a:rPr lang="en-US" sz="1400" dirty="0" err="1" smtClean="0"/>
              <a:t>Ludmila</a:t>
            </a:r>
            <a:r>
              <a:rPr lang="en-US" sz="1400" dirty="0" smtClean="0"/>
              <a:t> </a:t>
            </a:r>
            <a:r>
              <a:rPr lang="en-US" sz="1400" dirty="0" err="1" smtClean="0"/>
              <a:t>Cherkasova</a:t>
            </a:r>
            <a:r>
              <a:rPr lang="en-US" sz="1400" dirty="0" smtClean="0"/>
              <a:t> and Roy H. Campbell, </a:t>
            </a:r>
            <a:r>
              <a:rPr lang="en-US" sz="1400" i="1" dirty="0" smtClean="0"/>
              <a:t>"Resource Provisioning Framework for MapReduce Jobs with Performance Goals". </a:t>
            </a:r>
            <a:r>
              <a:rPr lang="en-US" sz="1400" dirty="0" smtClean="0"/>
              <a:t>International </a:t>
            </a:r>
            <a:r>
              <a:rPr lang="en-US" sz="1400" b="1" dirty="0" smtClean="0"/>
              <a:t>Middleware </a:t>
            </a:r>
            <a:r>
              <a:rPr lang="en-US" sz="1400" dirty="0" smtClean="0"/>
              <a:t>Conference, 2011.</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Worker Failures</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29</a:t>
            </a:fld>
            <a:endParaRPr lang="en-US"/>
          </a:p>
        </p:txBody>
      </p:sp>
      <p:graphicFrame>
        <p:nvGraphicFramePr>
          <p:cNvPr id="5" name="Chart 4"/>
          <p:cNvGraphicFramePr/>
          <p:nvPr/>
        </p:nvGraphicFramePr>
        <p:xfrm>
          <a:off x="-47920" y="1364178"/>
          <a:ext cx="4572000" cy="457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4607340" y="1364178"/>
          <a:ext cx="4572000" cy="4572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4"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Graphic spid="5" grpId="1">
        <p:bldSub>
          <a:bldChart bld="series"/>
        </p:bldSub>
      </p:bldGraphic>
      <p:bldGraphic spid="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in the Cloud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Exponential decrease in $/GB</a:t>
            </a:r>
          </a:p>
          <a:p>
            <a:pPr lvl="1"/>
            <a:r>
              <a:rPr lang="en-US" dirty="0" smtClean="0"/>
              <a:t>Store all data</a:t>
            </a:r>
          </a:p>
          <a:p>
            <a:r>
              <a:rPr lang="en-US" dirty="0" smtClean="0"/>
              <a:t>Web companies, organizations, sensors</a:t>
            </a:r>
          </a:p>
          <a:p>
            <a:r>
              <a:rPr lang="en-US" dirty="0" smtClean="0"/>
              <a:t>Unreasonable effectiveness of data*</a:t>
            </a:r>
          </a:p>
          <a:p>
            <a:pPr lvl="1"/>
            <a:r>
              <a:rPr lang="en-US" dirty="0" smtClean="0"/>
              <a:t>Extract information out of raw data</a:t>
            </a:r>
          </a:p>
          <a:p>
            <a:r>
              <a:rPr lang="en-US" dirty="0" smtClean="0"/>
              <a:t>Gain insights into user behavior</a:t>
            </a:r>
          </a:p>
          <a:p>
            <a:pPr lvl="1"/>
            <a:r>
              <a:rPr lang="en-US" dirty="0" smtClean="0"/>
              <a:t>Ad targeting</a:t>
            </a:r>
          </a:p>
          <a:p>
            <a:pPr lvl="1"/>
            <a:r>
              <a:rPr lang="en-US" dirty="0" smtClean="0"/>
              <a:t>Recommendation algorithms</a:t>
            </a:r>
          </a:p>
          <a:p>
            <a:r>
              <a:rPr lang="en-US" dirty="0" smtClean="0"/>
              <a:t>Optimize supply chain</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3</a:t>
            </a:fld>
            <a:endParaRPr lang="en-US"/>
          </a:p>
        </p:txBody>
      </p:sp>
      <p:pic>
        <p:nvPicPr>
          <p:cNvPr id="5" name="Picture 2" descr="http://turbo.indyposted.com/wp-content/uploads/2011/01/facebook-logo.png"/>
          <p:cNvPicPr>
            <a:picLocks noChangeAspect="1" noChangeArrowheads="1"/>
          </p:cNvPicPr>
          <p:nvPr/>
        </p:nvPicPr>
        <p:blipFill>
          <a:blip r:embed="rId3"/>
          <a:srcRect/>
          <a:stretch>
            <a:fillRect/>
          </a:stretch>
        </p:blipFill>
        <p:spPr bwMode="auto">
          <a:xfrm>
            <a:off x="7641281" y="2628410"/>
            <a:ext cx="685800" cy="685800"/>
          </a:xfrm>
          <a:prstGeom prst="rect">
            <a:avLst/>
          </a:prstGeom>
          <a:noFill/>
        </p:spPr>
      </p:pic>
      <p:pic>
        <p:nvPicPr>
          <p:cNvPr id="6" name="Picture 5"/>
          <p:cNvPicPr>
            <a:picLocks noChangeAspect="1"/>
          </p:cNvPicPr>
          <p:nvPr/>
        </p:nvPicPr>
        <p:blipFill>
          <a:blip r:embed="rId4">
            <a:clrChange>
              <a:clrFrom>
                <a:srgbClr val="EDEDED"/>
              </a:clrFrom>
              <a:clrTo>
                <a:srgbClr val="EDEDED">
                  <a:alpha val="0"/>
                </a:srgbClr>
              </a:clrTo>
            </a:clrChange>
          </a:blip>
          <a:stretch>
            <a:fillRect/>
          </a:stretch>
        </p:blipFill>
        <p:spPr>
          <a:xfrm>
            <a:off x="7097848" y="1692720"/>
            <a:ext cx="1772666" cy="685800"/>
          </a:xfrm>
          <a:prstGeom prst="rect">
            <a:avLst/>
          </a:prstGeom>
          <a:noFill/>
          <a:ln w="88900" cap="sq">
            <a:noFill/>
            <a:miter lim="800000"/>
          </a:ln>
          <a:effectLst/>
        </p:spPr>
      </p:pic>
      <p:pic>
        <p:nvPicPr>
          <p:cNvPr id="7" name="Picture 6"/>
          <p:cNvPicPr>
            <a:picLocks noChangeAspect="1"/>
          </p:cNvPicPr>
          <p:nvPr/>
        </p:nvPicPr>
        <p:blipFill>
          <a:blip r:embed="rId5"/>
          <a:stretch>
            <a:fillRect/>
          </a:stretch>
        </p:blipFill>
        <p:spPr>
          <a:xfrm>
            <a:off x="7643646" y="5435482"/>
            <a:ext cx="681071" cy="685800"/>
          </a:xfrm>
          <a:prstGeom prst="rect">
            <a:avLst/>
          </a:prstGeom>
        </p:spPr>
      </p:pic>
      <p:pic>
        <p:nvPicPr>
          <p:cNvPr id="8" name="Picture 4" descr="http://www.headwayinvestmentbanking.co.uk/images/NYSE_logo.bmp"/>
          <p:cNvPicPr>
            <a:picLocks noChangeAspect="1" noChangeArrowheads="1"/>
          </p:cNvPicPr>
          <p:nvPr/>
        </p:nvPicPr>
        <p:blipFill>
          <a:blip r:embed="rId6"/>
          <a:srcRect/>
          <a:stretch>
            <a:fillRect/>
          </a:stretch>
        </p:blipFill>
        <p:spPr bwMode="auto">
          <a:xfrm>
            <a:off x="7072894" y="4499792"/>
            <a:ext cx="1822575" cy="685800"/>
          </a:xfrm>
          <a:prstGeom prst="rect">
            <a:avLst/>
          </a:prstGeom>
          <a:noFill/>
        </p:spPr>
      </p:pic>
      <p:pic>
        <p:nvPicPr>
          <p:cNvPr id="9" name="Picture 8"/>
          <p:cNvPicPr>
            <a:picLocks noChangeAspect="1"/>
          </p:cNvPicPr>
          <p:nvPr/>
        </p:nvPicPr>
        <p:blipFill>
          <a:blip r:embed="rId7"/>
          <a:stretch>
            <a:fillRect/>
          </a:stretch>
        </p:blipFill>
        <p:spPr>
          <a:xfrm>
            <a:off x="7569383" y="3564101"/>
            <a:ext cx="829596" cy="685800"/>
          </a:xfrm>
          <a:prstGeom prst="rect">
            <a:avLst/>
          </a:prstGeom>
        </p:spPr>
      </p:pic>
      <p:sp>
        <p:nvSpPr>
          <p:cNvPr id="10" name="TextBox 9"/>
          <p:cNvSpPr txBox="1"/>
          <p:nvPr/>
        </p:nvSpPr>
        <p:spPr>
          <a:xfrm>
            <a:off x="798286" y="6319338"/>
            <a:ext cx="7571619" cy="523220"/>
          </a:xfrm>
          <a:prstGeom prst="rect">
            <a:avLst/>
          </a:prstGeom>
          <a:noFill/>
        </p:spPr>
        <p:txBody>
          <a:bodyPr wrap="square" rtlCol="0">
            <a:spAutoFit/>
          </a:bodyPr>
          <a:lstStyle/>
          <a:p>
            <a:pPr algn="ctr"/>
            <a:r>
              <a:rPr lang="en-US" sz="1400" dirty="0" smtClean="0"/>
              <a:t>*</a:t>
            </a:r>
            <a:r>
              <a:rPr lang="en-US" sz="1400" dirty="0" err="1" smtClean="0"/>
              <a:t>Alon</a:t>
            </a:r>
            <a:r>
              <a:rPr lang="en-US" sz="1400" dirty="0" smtClean="0"/>
              <a:t> Halevy, Peter </a:t>
            </a:r>
            <a:r>
              <a:rPr lang="en-US" sz="1400" dirty="0" err="1" smtClean="0"/>
              <a:t>Norvig</a:t>
            </a:r>
            <a:r>
              <a:rPr lang="en-US" sz="1400" dirty="0" smtClean="0"/>
              <a:t>, Fernando Pereira, </a:t>
            </a:r>
            <a:r>
              <a:rPr lang="en-US" sz="1400" i="1" dirty="0" smtClean="0"/>
              <a:t>"The Unreasonable Effectiveness of Data,"</a:t>
            </a:r>
            <a:r>
              <a:rPr lang="en-US" sz="1400" dirty="0" smtClean="0"/>
              <a:t> </a:t>
            </a:r>
          </a:p>
          <a:p>
            <a:pPr algn="ctr"/>
            <a:r>
              <a:rPr lang="en-US" sz="1400" dirty="0" smtClean="0"/>
              <a:t>IEEE Intelligent Systems, pp. 8-12, March/April, 2009</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59562" cy="1143000"/>
          </a:xfrm>
        </p:spPr>
        <p:txBody>
          <a:bodyPr/>
          <a:lstStyle/>
          <a:p>
            <a:r>
              <a:rPr lang="en-US" dirty="0" smtClean="0"/>
              <a:t>Simulation Framework*</a:t>
            </a:r>
            <a:endParaRPr lang="en-US" dirty="0"/>
          </a:p>
        </p:txBody>
      </p:sp>
      <p:sp>
        <p:nvSpPr>
          <p:cNvPr id="3" name="Content Placeholder 2"/>
          <p:cNvSpPr>
            <a:spLocks noGrp="1"/>
          </p:cNvSpPr>
          <p:nvPr>
            <p:ph idx="1"/>
          </p:nvPr>
        </p:nvSpPr>
        <p:spPr>
          <a:xfrm>
            <a:off x="457200" y="1620762"/>
            <a:ext cx="8229600" cy="4505401"/>
          </a:xfrm>
        </p:spPr>
        <p:txBody>
          <a:bodyPr>
            <a:normAutofit/>
          </a:bodyPr>
          <a:lstStyle/>
          <a:p>
            <a:r>
              <a:rPr lang="en-US" sz="2800" dirty="0" smtClean="0"/>
              <a:t>Controlling resource allocations difficult</a:t>
            </a:r>
          </a:p>
          <a:p>
            <a:pPr lvl="1"/>
            <a:r>
              <a:rPr lang="en-US" sz="2400" dirty="0" smtClean="0"/>
              <a:t>FIFO, Fair share, Capacity scheduler</a:t>
            </a:r>
          </a:p>
          <a:p>
            <a:r>
              <a:rPr lang="en-US" sz="2800" dirty="0" smtClean="0"/>
              <a:t>Evaluating and comparing different schedulers and workload management strategies</a:t>
            </a:r>
          </a:p>
          <a:p>
            <a:pPr lvl="1"/>
            <a:r>
              <a:rPr lang="en-US" sz="2400" dirty="0" smtClean="0"/>
              <a:t>Done using rules of thumb in an ad-hoc way</a:t>
            </a:r>
          </a:p>
          <a:p>
            <a:r>
              <a:rPr lang="en-US" sz="2800" b="1" dirty="0" smtClean="0">
                <a:solidFill>
                  <a:srgbClr val="800000"/>
                </a:solidFill>
              </a:rPr>
              <a:t>Goal:</a:t>
            </a:r>
            <a:r>
              <a:rPr lang="en-US" sz="2800" dirty="0" smtClean="0"/>
              <a:t> Build a simulator</a:t>
            </a:r>
            <a:endParaRPr lang="en-US" sz="2000" dirty="0" smtClean="0"/>
          </a:p>
          <a:p>
            <a:pPr lvl="1"/>
            <a:r>
              <a:rPr lang="en-US" sz="2400" dirty="0" smtClean="0"/>
              <a:t>Accurate, fast and useful</a:t>
            </a:r>
          </a:p>
          <a:p>
            <a:pPr lvl="1"/>
            <a:r>
              <a:rPr lang="en-US" sz="2400" dirty="0" smtClean="0"/>
              <a:t>To replay collected real application traces</a:t>
            </a:r>
          </a:p>
          <a:p>
            <a:pPr lvl="1"/>
            <a:r>
              <a:rPr lang="en-US" sz="2400" dirty="0" smtClean="0"/>
              <a:t>To play synthetic workloads</a:t>
            </a:r>
          </a:p>
        </p:txBody>
      </p:sp>
      <p:sp>
        <p:nvSpPr>
          <p:cNvPr id="4" name="Slide Number Placeholder 3"/>
          <p:cNvSpPr>
            <a:spLocks noGrp="1"/>
          </p:cNvSpPr>
          <p:nvPr>
            <p:ph type="sldNum" sz="quarter" idx="12"/>
          </p:nvPr>
        </p:nvSpPr>
        <p:spPr/>
        <p:txBody>
          <a:bodyPr/>
          <a:lstStyle/>
          <a:p>
            <a:fld id="{8E882AD2-6F26-854A-ADD0-8B599BE90351}" type="slidenum">
              <a:rPr lang="en-US" smtClean="0"/>
              <a:pPr/>
              <a:t>30</a:t>
            </a:fld>
            <a:endParaRPr lang="en-US"/>
          </a:p>
        </p:txBody>
      </p:sp>
      <p:pic>
        <p:nvPicPr>
          <p:cNvPr id="5" name="Picture 4"/>
          <p:cNvPicPr>
            <a:picLocks noChangeAspect="1"/>
          </p:cNvPicPr>
          <p:nvPr/>
        </p:nvPicPr>
        <p:blipFill>
          <a:blip r:embed="rId3"/>
          <a:stretch>
            <a:fillRect/>
          </a:stretch>
        </p:blipFill>
        <p:spPr>
          <a:xfrm>
            <a:off x="7335817" y="0"/>
            <a:ext cx="1808183" cy="1371600"/>
          </a:xfrm>
          <a:prstGeom prst="rect">
            <a:avLst/>
          </a:prstGeom>
        </p:spPr>
      </p:pic>
      <p:sp>
        <p:nvSpPr>
          <p:cNvPr id="7" name="TextBox 6"/>
          <p:cNvSpPr txBox="1"/>
          <p:nvPr/>
        </p:nvSpPr>
        <p:spPr>
          <a:xfrm>
            <a:off x="1257905" y="6319338"/>
            <a:ext cx="5902475" cy="523220"/>
          </a:xfrm>
          <a:prstGeom prst="rect">
            <a:avLst/>
          </a:prstGeom>
          <a:noFill/>
        </p:spPr>
        <p:txBody>
          <a:bodyPr wrap="square" rtlCol="0">
            <a:spAutoFit/>
          </a:bodyPr>
          <a:lstStyle/>
          <a:p>
            <a:pPr algn="ctr"/>
            <a:r>
              <a:rPr lang="en-US" sz="1400" b="1" dirty="0" smtClean="0"/>
              <a:t>* Abhishek Verma</a:t>
            </a:r>
            <a:r>
              <a:rPr lang="en-US" sz="1400" dirty="0" smtClean="0"/>
              <a:t>, </a:t>
            </a:r>
            <a:r>
              <a:rPr lang="en-US" sz="1400" dirty="0" err="1" smtClean="0"/>
              <a:t>Ludmila</a:t>
            </a:r>
            <a:r>
              <a:rPr lang="en-US" sz="1400" dirty="0" smtClean="0"/>
              <a:t> </a:t>
            </a:r>
            <a:r>
              <a:rPr lang="en-US" sz="1400" dirty="0" err="1" smtClean="0"/>
              <a:t>Cherkasova</a:t>
            </a:r>
            <a:r>
              <a:rPr lang="en-US" sz="1400" dirty="0" smtClean="0"/>
              <a:t> and Roy H. Campbell, </a:t>
            </a:r>
            <a:r>
              <a:rPr lang="en-US" sz="1400" i="1" dirty="0" smtClean="0"/>
              <a:t>"Play it again, SimMR!". </a:t>
            </a:r>
            <a:r>
              <a:rPr lang="en-US" sz="1400" dirty="0" smtClean="0"/>
              <a:t>IEEE International Conference on </a:t>
            </a:r>
            <a:r>
              <a:rPr lang="en-US" sz="1400" b="1" dirty="0" smtClean="0"/>
              <a:t>Cluster </a:t>
            </a:r>
            <a:r>
              <a:rPr lang="en-US" sz="1400" dirty="0" smtClean="0"/>
              <a:t>Computing, 2011.</a:t>
            </a:r>
            <a:endParaRPr lang="en-US" sz="14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5417"/>
          </a:xfrm>
        </p:spPr>
        <p:txBody>
          <a:bodyPr/>
          <a:lstStyle/>
          <a:p>
            <a:r>
              <a:rPr lang="en-US" dirty="0" smtClean="0"/>
              <a:t>SimMR Design</a:t>
            </a:r>
            <a:endParaRPr lang="en-US" dirty="0"/>
          </a:p>
        </p:txBody>
      </p:sp>
      <p:sp>
        <p:nvSpPr>
          <p:cNvPr id="4" name="Can 3"/>
          <p:cNvSpPr/>
          <p:nvPr/>
        </p:nvSpPr>
        <p:spPr>
          <a:xfrm>
            <a:off x="1684820" y="3594513"/>
            <a:ext cx="1605366" cy="874657"/>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Trace Database</a:t>
            </a:r>
            <a:endParaRPr lang="en-US" dirty="0"/>
          </a:p>
        </p:txBody>
      </p:sp>
      <p:sp>
        <p:nvSpPr>
          <p:cNvPr id="5" name="Diamond 4"/>
          <p:cNvSpPr/>
          <p:nvPr/>
        </p:nvSpPr>
        <p:spPr>
          <a:xfrm>
            <a:off x="5149342" y="3594513"/>
            <a:ext cx="2222367" cy="910603"/>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Scheduling</a:t>
            </a:r>
          </a:p>
          <a:p>
            <a:pPr algn="ctr"/>
            <a:r>
              <a:rPr lang="en-US" sz="1600" dirty="0" smtClean="0"/>
              <a:t>Policy</a:t>
            </a:r>
            <a:endParaRPr lang="en-US" sz="1600" dirty="0"/>
          </a:p>
        </p:txBody>
      </p:sp>
      <p:sp>
        <p:nvSpPr>
          <p:cNvPr id="6" name="Rectangle 5"/>
          <p:cNvSpPr/>
          <p:nvPr/>
        </p:nvSpPr>
        <p:spPr>
          <a:xfrm>
            <a:off x="1317831" y="2456250"/>
            <a:ext cx="1168083" cy="5631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t>MRProfiler</a:t>
            </a:r>
            <a:endParaRPr lang="en-US" sz="1600" dirty="0"/>
          </a:p>
        </p:txBody>
      </p:sp>
      <p:sp>
        <p:nvSpPr>
          <p:cNvPr id="7" name="Rectangle 6"/>
          <p:cNvSpPr/>
          <p:nvPr/>
        </p:nvSpPr>
        <p:spPr>
          <a:xfrm>
            <a:off x="2487502" y="2456250"/>
            <a:ext cx="1154516" cy="5631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Synthetic</a:t>
            </a:r>
          </a:p>
          <a:p>
            <a:pPr algn="ctr"/>
            <a:r>
              <a:rPr lang="en-US" sz="1600" dirty="0" err="1" smtClean="0"/>
              <a:t>TraceGen</a:t>
            </a:r>
            <a:endParaRPr lang="en-US" sz="1600" dirty="0"/>
          </a:p>
        </p:txBody>
      </p:sp>
      <p:sp>
        <p:nvSpPr>
          <p:cNvPr id="8" name="Hexagon 7"/>
          <p:cNvSpPr/>
          <p:nvPr/>
        </p:nvSpPr>
        <p:spPr>
          <a:xfrm>
            <a:off x="4312909" y="2456249"/>
            <a:ext cx="1078992" cy="56314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FIFO</a:t>
            </a:r>
            <a:endParaRPr lang="en-US" dirty="0"/>
          </a:p>
        </p:txBody>
      </p:sp>
      <p:sp>
        <p:nvSpPr>
          <p:cNvPr id="9" name="Hexagon 8"/>
          <p:cNvSpPr/>
          <p:nvPr/>
        </p:nvSpPr>
        <p:spPr>
          <a:xfrm>
            <a:off x="5729587" y="2456249"/>
            <a:ext cx="1078992" cy="56314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Min</a:t>
            </a:r>
          </a:p>
          <a:p>
            <a:pPr algn="ctr"/>
            <a:r>
              <a:rPr lang="en-US" dirty="0" smtClean="0"/>
              <a:t>EDF</a:t>
            </a:r>
            <a:endParaRPr lang="en-US" dirty="0"/>
          </a:p>
        </p:txBody>
      </p:sp>
      <p:sp>
        <p:nvSpPr>
          <p:cNvPr id="10" name="Hexagon 9"/>
          <p:cNvSpPr/>
          <p:nvPr/>
        </p:nvSpPr>
        <p:spPr>
          <a:xfrm>
            <a:off x="7144019" y="2456249"/>
            <a:ext cx="1078992" cy="56314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Max</a:t>
            </a:r>
          </a:p>
          <a:p>
            <a:pPr algn="ctr"/>
            <a:r>
              <a:rPr lang="en-US" dirty="0" smtClean="0"/>
              <a:t>EDF</a:t>
            </a:r>
            <a:endParaRPr lang="en-US" dirty="0"/>
          </a:p>
        </p:txBody>
      </p:sp>
      <p:sp>
        <p:nvSpPr>
          <p:cNvPr id="12" name="Rounded Rectangle 11"/>
          <p:cNvSpPr/>
          <p:nvPr/>
        </p:nvSpPr>
        <p:spPr>
          <a:xfrm>
            <a:off x="3546179" y="4672865"/>
            <a:ext cx="1958773" cy="70691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Simulator Engine</a:t>
            </a:r>
            <a:endParaRPr lang="en-US" dirty="0"/>
          </a:p>
        </p:txBody>
      </p:sp>
      <p:cxnSp>
        <p:nvCxnSpPr>
          <p:cNvPr id="14" name="Straight Arrow Connector 13"/>
          <p:cNvCxnSpPr/>
          <p:nvPr/>
        </p:nvCxnSpPr>
        <p:spPr>
          <a:xfrm rot="16200000" flipH="1">
            <a:off x="2138143" y="3367960"/>
            <a:ext cx="697133" cy="1590"/>
          </a:xfrm>
          <a:prstGeom prst="straightConnector1">
            <a:avLst/>
          </a:prstGeom>
          <a:ln w="158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5" idx="0"/>
          </p:cNvCxnSpPr>
          <p:nvPr/>
        </p:nvCxnSpPr>
        <p:spPr>
          <a:xfrm rot="5400000">
            <a:off x="5972966" y="3306953"/>
            <a:ext cx="575120" cy="1588"/>
          </a:xfrm>
          <a:prstGeom prst="straightConnector1">
            <a:avLst/>
          </a:prstGeom>
          <a:ln w="158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2" name="Shape 21"/>
          <p:cNvCxnSpPr>
            <a:endCxn id="5" idx="1"/>
          </p:cNvCxnSpPr>
          <p:nvPr/>
        </p:nvCxnSpPr>
        <p:spPr>
          <a:xfrm rot="16200000" flipH="1">
            <a:off x="4473500" y="3373973"/>
            <a:ext cx="1030420" cy="321264"/>
          </a:xfrm>
          <a:prstGeom prst="bentConnector2">
            <a:avLst/>
          </a:prstGeom>
          <a:ln w="158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hape 40"/>
          <p:cNvCxnSpPr>
            <a:endCxn id="5" idx="3"/>
          </p:cNvCxnSpPr>
          <p:nvPr/>
        </p:nvCxnSpPr>
        <p:spPr>
          <a:xfrm rot="5400000">
            <a:off x="7014483" y="3377413"/>
            <a:ext cx="1029628" cy="315176"/>
          </a:xfrm>
          <a:prstGeom prst="bentConnector2">
            <a:avLst/>
          </a:prstGeom>
          <a:ln w="158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3" name="Shape 52"/>
          <p:cNvCxnSpPr>
            <a:stCxn id="4" idx="3"/>
            <a:endCxn id="12" idx="1"/>
          </p:cNvCxnSpPr>
          <p:nvPr/>
        </p:nvCxnSpPr>
        <p:spPr>
          <a:xfrm rot="16200000" flipH="1">
            <a:off x="2738264" y="4218409"/>
            <a:ext cx="557154" cy="1058676"/>
          </a:xfrm>
          <a:prstGeom prst="bentConnector2">
            <a:avLst/>
          </a:prstGeom>
          <a:ln w="158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hape 55"/>
          <p:cNvCxnSpPr>
            <a:stCxn id="5" idx="2"/>
            <a:endCxn id="12" idx="3"/>
          </p:cNvCxnSpPr>
          <p:nvPr/>
        </p:nvCxnSpPr>
        <p:spPr>
          <a:xfrm rot="5400000">
            <a:off x="5622135" y="4387933"/>
            <a:ext cx="521208" cy="755574"/>
          </a:xfrm>
          <a:prstGeom prst="bentConnector2">
            <a:avLst/>
          </a:prstGeom>
          <a:ln w="158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1" name="Rounded Rectangular Callout 90"/>
          <p:cNvSpPr/>
          <p:nvPr/>
        </p:nvSpPr>
        <p:spPr>
          <a:xfrm>
            <a:off x="1155791" y="1485731"/>
            <a:ext cx="2663428" cy="778813"/>
          </a:xfrm>
          <a:prstGeom prst="wedgeRoundRectCallout">
            <a:avLst>
              <a:gd name="adj1" fmla="val -26680"/>
              <a:gd name="adj2" fmla="val 71445"/>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Extracts number of map/reduce tasks, durations</a:t>
            </a:r>
            <a:endParaRPr lang="en-US" dirty="0"/>
          </a:p>
        </p:txBody>
      </p:sp>
      <p:sp>
        <p:nvSpPr>
          <p:cNvPr id="92" name="Rounded Rectangular Callout 91"/>
          <p:cNvSpPr/>
          <p:nvPr/>
        </p:nvSpPr>
        <p:spPr>
          <a:xfrm>
            <a:off x="2487506" y="1485731"/>
            <a:ext cx="3242082" cy="778813"/>
          </a:xfrm>
          <a:prstGeom prst="wedgeRoundRectCallout">
            <a:avLst>
              <a:gd name="adj1" fmla="val -26680"/>
              <a:gd name="adj2" fmla="val 71445"/>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Generates synthetic trace from task duration distribution</a:t>
            </a:r>
            <a:endParaRPr lang="en-US" dirty="0"/>
          </a:p>
        </p:txBody>
      </p:sp>
      <p:sp>
        <p:nvSpPr>
          <p:cNvPr id="93" name="Rounded Rectangular Callout 92"/>
          <p:cNvSpPr/>
          <p:nvPr/>
        </p:nvSpPr>
        <p:spPr>
          <a:xfrm>
            <a:off x="278459" y="4600969"/>
            <a:ext cx="2812721" cy="778813"/>
          </a:xfrm>
          <a:prstGeom prst="wedgeRoundRectCallout">
            <a:avLst>
              <a:gd name="adj1" fmla="val 26720"/>
              <a:gd name="adj2" fmla="val -80862"/>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Stores traces persistently</a:t>
            </a:r>
          </a:p>
          <a:p>
            <a:pPr algn="ctr"/>
            <a:r>
              <a:rPr lang="en-US" dirty="0" smtClean="0"/>
              <a:t>keyed by </a:t>
            </a:r>
            <a:r>
              <a:rPr lang="en-US" i="1" dirty="0" smtClean="0"/>
              <a:t>(job name, user)</a:t>
            </a:r>
            <a:endParaRPr lang="en-US" i="1" dirty="0"/>
          </a:p>
        </p:txBody>
      </p:sp>
      <p:sp>
        <p:nvSpPr>
          <p:cNvPr id="94" name="Rounded Rectangular Callout 93"/>
          <p:cNvSpPr/>
          <p:nvPr/>
        </p:nvSpPr>
        <p:spPr>
          <a:xfrm>
            <a:off x="3642018" y="5532182"/>
            <a:ext cx="2812721" cy="778813"/>
          </a:xfrm>
          <a:prstGeom prst="wedgeRoundRectCallout">
            <a:avLst>
              <a:gd name="adj1" fmla="val 2442"/>
              <a:gd name="adj2" fmla="val -76247"/>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Discrete event simulator replays tasks</a:t>
            </a:r>
            <a:endParaRPr lang="en-US" dirty="0"/>
          </a:p>
        </p:txBody>
      </p:sp>
      <p:sp>
        <p:nvSpPr>
          <p:cNvPr id="95" name="Rounded Rectangular Callout 94"/>
          <p:cNvSpPr/>
          <p:nvPr/>
        </p:nvSpPr>
        <p:spPr>
          <a:xfrm>
            <a:off x="6367219" y="4505117"/>
            <a:ext cx="2570119" cy="1027066"/>
          </a:xfrm>
          <a:prstGeom prst="wedgeRoundRectCallout">
            <a:avLst>
              <a:gd name="adj1" fmla="val -36503"/>
              <a:gd name="adj2" fmla="val -78646"/>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Narrow interface: </a:t>
            </a:r>
            <a:r>
              <a:rPr lang="en-US" i="1" dirty="0" err="1" smtClean="0"/>
              <a:t>chooseNextMap/ReduceTask(jobQ</a:t>
            </a:r>
            <a:r>
              <a:rPr lang="en-US" i="1" dirty="0" smtClean="0"/>
              <a:t>)</a:t>
            </a:r>
            <a:endParaRPr lang="en-US" i="1" dirty="0"/>
          </a:p>
        </p:txBody>
      </p:sp>
      <p:sp>
        <p:nvSpPr>
          <p:cNvPr id="96" name="Rounded Rectangular Callout 95"/>
          <p:cNvSpPr/>
          <p:nvPr/>
        </p:nvSpPr>
        <p:spPr>
          <a:xfrm>
            <a:off x="5930271" y="1485731"/>
            <a:ext cx="2292740" cy="778813"/>
          </a:xfrm>
          <a:prstGeom prst="wedgeRoundRectCallout">
            <a:avLst>
              <a:gd name="adj1" fmla="val -36845"/>
              <a:gd name="adj2" fmla="val 76036"/>
              <a:gd name="adj3" fmla="val 1666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Different policies</a:t>
            </a:r>
            <a:endParaRPr lang="en-US" i="1" dirty="0"/>
          </a:p>
        </p:txBody>
      </p:sp>
      <p:sp>
        <p:nvSpPr>
          <p:cNvPr id="97" name="Slide Number Placeholder 96"/>
          <p:cNvSpPr>
            <a:spLocks noGrp="1"/>
          </p:cNvSpPr>
          <p:nvPr>
            <p:ph type="sldNum" sz="quarter" idx="12"/>
          </p:nvPr>
        </p:nvSpPr>
        <p:spPr/>
        <p:txBody>
          <a:bodyPr/>
          <a:lstStyle/>
          <a:p>
            <a:fld id="{CD2691D3-B066-DD47-8880-1560D6621C1C}" type="slidenum">
              <a:rPr lang="en-US" smtClean="0"/>
              <a:pPr/>
              <a:t>31</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Simulator Engine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Simulate at task level</a:t>
            </a:r>
          </a:p>
          <a:p>
            <a:pPr lvl="1"/>
            <a:r>
              <a:rPr lang="en-US" dirty="0" smtClean="0"/>
              <a:t>Non-goal to simulate task trackers, disk, network,..</a:t>
            </a:r>
          </a:p>
          <a:p>
            <a:r>
              <a:rPr lang="en-US" dirty="0" smtClean="0"/>
              <a:t>Maintain priority queue of</a:t>
            </a:r>
          </a:p>
          <a:p>
            <a:pPr lvl="1"/>
            <a:r>
              <a:rPr lang="en-US" i="1" dirty="0" smtClean="0"/>
              <a:t>(</a:t>
            </a:r>
            <a:r>
              <a:rPr lang="en-US" b="1" i="1" dirty="0" err="1" smtClean="0">
                <a:solidFill>
                  <a:srgbClr val="800000"/>
                </a:solidFill>
              </a:rPr>
              <a:t>eventTime</a:t>
            </a:r>
            <a:r>
              <a:rPr lang="en-US" i="1" dirty="0" smtClean="0"/>
              <a:t>, </a:t>
            </a:r>
            <a:r>
              <a:rPr lang="en-US" i="1" dirty="0" err="1" smtClean="0"/>
              <a:t>eventType</a:t>
            </a:r>
            <a:r>
              <a:rPr lang="en-US" i="1" dirty="0" smtClean="0"/>
              <a:t>, </a:t>
            </a:r>
            <a:r>
              <a:rPr lang="en-US" i="1" dirty="0" err="1" smtClean="0"/>
              <a:t>jobId</a:t>
            </a:r>
            <a:r>
              <a:rPr lang="en-US" i="1" dirty="0" smtClean="0"/>
              <a:t>)</a:t>
            </a:r>
          </a:p>
          <a:p>
            <a:r>
              <a:rPr lang="en-US" dirty="0" smtClean="0"/>
              <a:t>Event types</a:t>
            </a:r>
          </a:p>
          <a:p>
            <a:pPr lvl="1"/>
            <a:r>
              <a:rPr lang="en-US" dirty="0" smtClean="0"/>
              <a:t>Job arrival and departure</a:t>
            </a:r>
          </a:p>
          <a:p>
            <a:pPr lvl="1"/>
            <a:r>
              <a:rPr lang="en-US" dirty="0" smtClean="0"/>
              <a:t>Map and reduce task arrival and departure</a:t>
            </a:r>
          </a:p>
          <a:p>
            <a:pPr lvl="1"/>
            <a:r>
              <a:rPr lang="en-US" dirty="0" smtClean="0"/>
              <a:t>Map stage complete event</a:t>
            </a:r>
          </a:p>
          <a:p>
            <a:r>
              <a:rPr lang="en-US" dirty="0" smtClean="0"/>
              <a:t>Discrete event simulation</a:t>
            </a:r>
            <a:endParaRPr lang="en-US" dirty="0"/>
          </a:p>
        </p:txBody>
      </p:sp>
      <p:sp>
        <p:nvSpPr>
          <p:cNvPr id="4" name="Slide Number Placeholder 3"/>
          <p:cNvSpPr>
            <a:spLocks noGrp="1"/>
          </p:cNvSpPr>
          <p:nvPr>
            <p:ph type="sldNum" sz="quarter" idx="12"/>
          </p:nvPr>
        </p:nvSpPr>
        <p:spPr/>
        <p:txBody>
          <a:bodyPr/>
          <a:lstStyle/>
          <a:p>
            <a:fld id="{CD2691D3-B066-DD47-8880-1560D6621C1C}" type="slidenum">
              <a:rPr lang="en-US" smtClean="0"/>
              <a:pPr/>
              <a:t>32</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174895" cy="779748"/>
          </a:xfrm>
        </p:spPr>
        <p:txBody>
          <a:bodyPr/>
          <a:lstStyle/>
          <a:p>
            <a:r>
              <a:rPr lang="en-US" dirty="0" smtClean="0"/>
              <a:t>Simulator Accuracy</a:t>
            </a:r>
            <a:endParaRPr lang="en-US" dirty="0"/>
          </a:p>
        </p:txBody>
      </p:sp>
      <p:sp>
        <p:nvSpPr>
          <p:cNvPr id="4" name="Slide Number Placeholder 3"/>
          <p:cNvSpPr>
            <a:spLocks noGrp="1"/>
          </p:cNvSpPr>
          <p:nvPr>
            <p:ph type="sldNum" sz="quarter" idx="12"/>
          </p:nvPr>
        </p:nvSpPr>
        <p:spPr/>
        <p:txBody>
          <a:bodyPr/>
          <a:lstStyle/>
          <a:p>
            <a:fld id="{CD2691D3-B066-DD47-8880-1560D6621C1C}" type="slidenum">
              <a:rPr lang="en-US" smtClean="0"/>
              <a:pPr/>
              <a:t>33</a:t>
            </a:fld>
            <a:endParaRPr lang="en-US"/>
          </a:p>
        </p:txBody>
      </p:sp>
      <p:graphicFrame>
        <p:nvGraphicFramePr>
          <p:cNvPr id="6" name="Chart 5"/>
          <p:cNvGraphicFramePr/>
          <p:nvPr/>
        </p:nvGraphicFramePr>
        <p:xfrm>
          <a:off x="1136650" y="1394963"/>
          <a:ext cx="6870700" cy="3841020"/>
        </p:xfrm>
        <a:graphic>
          <a:graphicData uri="http://schemas.openxmlformats.org/drawingml/2006/chart">
            <c:chart xmlns:c="http://schemas.openxmlformats.org/drawingml/2006/chart" xmlns:r="http://schemas.openxmlformats.org/officeDocument/2006/relationships" r:id="rId2"/>
          </a:graphicData>
        </a:graphic>
      </p:graphicFrame>
      <p:sp>
        <p:nvSpPr>
          <p:cNvPr id="7" name="Rounded Rectangle 6"/>
          <p:cNvSpPr/>
          <p:nvPr/>
        </p:nvSpPr>
        <p:spPr>
          <a:xfrm>
            <a:off x="1136650" y="5647787"/>
            <a:ext cx="6961630" cy="70856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SimMR faithfully replays traces (&lt; 6.6% error)</a:t>
            </a:r>
            <a:endParaRPr lang="en-US" sz="2800" dirty="0">
              <a:solidFill>
                <a:srgbClr val="FFFFFF"/>
              </a:solidFill>
            </a:endParaRPr>
          </a:p>
        </p:txBody>
      </p:sp>
      <p:pic>
        <p:nvPicPr>
          <p:cNvPr id="8" name="Picture 7"/>
          <p:cNvPicPr>
            <a:picLocks noChangeAspect="1"/>
          </p:cNvPicPr>
          <p:nvPr/>
        </p:nvPicPr>
        <p:blipFill>
          <a:blip r:embed="rId3"/>
          <a:stretch>
            <a:fillRect/>
          </a:stretch>
        </p:blipFill>
        <p:spPr>
          <a:xfrm>
            <a:off x="7439791" y="1"/>
            <a:ext cx="1859949" cy="139496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674" cy="875601"/>
          </a:xfrm>
        </p:spPr>
        <p:txBody>
          <a:bodyPr/>
          <a:lstStyle/>
          <a:p>
            <a:r>
              <a:rPr lang="en-US" dirty="0" smtClean="0"/>
              <a:t>Simulator Performance</a:t>
            </a:r>
            <a:endParaRPr lang="en-US" dirty="0"/>
          </a:p>
        </p:txBody>
      </p:sp>
      <p:sp>
        <p:nvSpPr>
          <p:cNvPr id="4" name="Slide Number Placeholder 3"/>
          <p:cNvSpPr>
            <a:spLocks noGrp="1"/>
          </p:cNvSpPr>
          <p:nvPr>
            <p:ph type="sldNum" sz="quarter" idx="12"/>
          </p:nvPr>
        </p:nvSpPr>
        <p:spPr/>
        <p:txBody>
          <a:bodyPr/>
          <a:lstStyle/>
          <a:p>
            <a:fld id="{CD2691D3-B066-DD47-8880-1560D6621C1C}" type="slidenum">
              <a:rPr lang="en-US" smtClean="0"/>
              <a:pPr/>
              <a:t>34</a:t>
            </a:fld>
            <a:endParaRPr lang="en-US"/>
          </a:p>
        </p:txBody>
      </p:sp>
      <p:pic>
        <p:nvPicPr>
          <p:cNvPr id="5" name="Picture 4"/>
          <p:cNvPicPr>
            <a:picLocks noChangeAspect="1"/>
          </p:cNvPicPr>
          <p:nvPr/>
        </p:nvPicPr>
        <p:blipFill>
          <a:blip r:embed="rId3"/>
          <a:stretch>
            <a:fillRect/>
          </a:stretch>
        </p:blipFill>
        <p:spPr>
          <a:xfrm>
            <a:off x="7016214" y="1"/>
            <a:ext cx="2127786" cy="1417637"/>
          </a:xfrm>
          <a:prstGeom prst="rect">
            <a:avLst/>
          </a:prstGeom>
        </p:spPr>
      </p:pic>
      <p:graphicFrame>
        <p:nvGraphicFramePr>
          <p:cNvPr id="6" name="Chart 5"/>
          <p:cNvGraphicFramePr/>
          <p:nvPr/>
        </p:nvGraphicFramePr>
        <p:xfrm>
          <a:off x="1533484" y="1417639"/>
          <a:ext cx="5690665" cy="4026276"/>
        </p:xfrm>
        <a:graphic>
          <a:graphicData uri="http://schemas.openxmlformats.org/drawingml/2006/chart">
            <c:chart xmlns:c="http://schemas.openxmlformats.org/drawingml/2006/chart" xmlns:r="http://schemas.openxmlformats.org/officeDocument/2006/relationships" r:id="rId4"/>
          </a:graphicData>
        </a:graphic>
      </p:graphicFrame>
      <p:sp>
        <p:nvSpPr>
          <p:cNvPr id="7" name="Rounded Rectangle 6"/>
          <p:cNvSpPr/>
          <p:nvPr/>
        </p:nvSpPr>
        <p:spPr>
          <a:xfrm>
            <a:off x="457200" y="5647787"/>
            <a:ext cx="8229600" cy="70856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SimMR can replay 2 week workload in 2 seconds</a:t>
            </a:r>
            <a:endParaRPr lang="en-US" sz="2800" dirty="0">
              <a:solidFill>
                <a:srgbClr val="FFFFFF"/>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6583"/>
            <a:ext cx="9144000" cy="1143000"/>
          </a:xfrm>
        </p:spPr>
        <p:txBody>
          <a:bodyPr>
            <a:normAutofit/>
          </a:bodyPr>
          <a:lstStyle/>
          <a:p>
            <a:r>
              <a:rPr lang="en-US" sz="4800" dirty="0" smtClean="0"/>
              <a:t>III) Applications</a:t>
            </a:r>
            <a:endParaRPr lang="en-US" sz="4800"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35</a:t>
            </a:fld>
            <a:endParaRPr lang="en-US"/>
          </a:p>
        </p:txBody>
      </p:sp>
      <p:pic>
        <p:nvPicPr>
          <p:cNvPr id="7" name="Picture 6" descr="j0302829.jpg"/>
          <p:cNvPicPr>
            <a:picLocks noChangeAspect="1"/>
          </p:cNvPicPr>
          <p:nvPr/>
        </p:nvPicPr>
        <p:blipFill>
          <a:blip r:embed="rId2"/>
          <a:stretch>
            <a:fillRect/>
          </a:stretch>
        </p:blipFill>
        <p:spPr>
          <a:xfrm>
            <a:off x="3156662" y="540380"/>
            <a:ext cx="2609850" cy="3657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Applications</a:t>
            </a:r>
            <a:endParaRPr lang="en-US" sz="4000" dirty="0"/>
          </a:p>
        </p:txBody>
      </p:sp>
      <p:sp>
        <p:nvSpPr>
          <p:cNvPr id="3" name="Content Placeholder 2"/>
          <p:cNvSpPr>
            <a:spLocks noGrp="1"/>
          </p:cNvSpPr>
          <p:nvPr>
            <p:ph idx="1"/>
          </p:nvPr>
        </p:nvSpPr>
        <p:spPr>
          <a:xfrm>
            <a:off x="457200" y="1600200"/>
            <a:ext cx="8408610" cy="4525963"/>
          </a:xfrm>
        </p:spPr>
        <p:txBody>
          <a:bodyPr>
            <a:normAutofit/>
          </a:bodyPr>
          <a:lstStyle/>
          <a:p>
            <a:pPr marL="514350" indent="-514350">
              <a:spcAft>
                <a:spcPts val="600"/>
              </a:spcAft>
              <a:buFont typeface="+mj-lt"/>
              <a:buAutoNum type="arabicPeriod"/>
            </a:pPr>
            <a:r>
              <a:rPr lang="en-US" dirty="0" smtClean="0"/>
              <a:t>Deadline driven resource provisioning for a single MR job</a:t>
            </a:r>
          </a:p>
          <a:p>
            <a:pPr marL="514350" indent="-514350">
              <a:spcAft>
                <a:spcPts val="600"/>
              </a:spcAft>
              <a:buFont typeface="+mj-lt"/>
              <a:buAutoNum type="arabicPeriod"/>
            </a:pPr>
            <a:r>
              <a:rPr lang="en-US" dirty="0" smtClean="0"/>
              <a:t>Automatic Resource Inference and Allocation for shared </a:t>
            </a:r>
            <a:r>
              <a:rPr lang="en-US" dirty="0" smtClean="0"/>
              <a:t>environments</a:t>
            </a:r>
            <a:endParaRPr lang="en-US" dirty="0" smtClean="0"/>
          </a:p>
          <a:p>
            <a:pPr marL="514350" indent="-514350">
              <a:spcAft>
                <a:spcPts val="600"/>
              </a:spcAft>
              <a:buFont typeface="+mj-lt"/>
              <a:buAutoNum type="arabicPeriod"/>
            </a:pPr>
            <a:r>
              <a:rPr lang="en-US" dirty="0" smtClean="0"/>
              <a:t>Benchmarking different hardware</a:t>
            </a:r>
          </a:p>
          <a:p>
            <a:pPr marL="514350" indent="-514350">
              <a:spcAft>
                <a:spcPts val="600"/>
              </a:spcAft>
              <a:buFont typeface="+mj-lt"/>
              <a:buAutoNum type="arabicPeriod"/>
            </a:pPr>
            <a:r>
              <a:rPr lang="en-US" dirty="0">
                <a:solidFill>
                  <a:schemeClr val="bg1">
                    <a:lumMod val="65000"/>
                  </a:schemeClr>
                </a:solidFill>
              </a:rPr>
              <a:t>Deadline scheduling of MR </a:t>
            </a:r>
            <a:r>
              <a:rPr lang="en-US" dirty="0" smtClean="0">
                <a:solidFill>
                  <a:schemeClr val="bg1">
                    <a:lumMod val="65000"/>
                  </a:schemeClr>
                </a:solidFill>
              </a:rPr>
              <a:t>DAGs</a:t>
            </a:r>
            <a:endParaRPr lang="en-US" dirty="0">
              <a:solidFill>
                <a:schemeClr val="bg1">
                  <a:lumMod val="65000"/>
                </a:schemeClr>
              </a:solidFill>
            </a:endParaRPr>
          </a:p>
          <a:p>
            <a:pPr marL="514350" indent="-514350">
              <a:spcAft>
                <a:spcPts val="600"/>
              </a:spcAft>
              <a:buFont typeface="+mj-lt"/>
              <a:buAutoNum type="arabicPeriod"/>
            </a:pPr>
            <a:r>
              <a:rPr lang="en-US" dirty="0">
                <a:solidFill>
                  <a:schemeClr val="bg1">
                    <a:lumMod val="65000"/>
                  </a:schemeClr>
                </a:solidFill>
              </a:rPr>
              <a:t>Minimizing </a:t>
            </a:r>
            <a:r>
              <a:rPr lang="en-US" dirty="0" err="1">
                <a:solidFill>
                  <a:schemeClr val="bg1">
                    <a:lumMod val="65000"/>
                  </a:schemeClr>
                </a:solidFill>
              </a:rPr>
              <a:t>makespan</a:t>
            </a:r>
            <a:r>
              <a:rPr lang="en-US" dirty="0">
                <a:solidFill>
                  <a:schemeClr val="bg1">
                    <a:lumMod val="65000"/>
                  </a:schemeClr>
                </a:solidFill>
              </a:rPr>
              <a:t> of set of MR </a:t>
            </a:r>
            <a:r>
              <a:rPr lang="en-US" dirty="0" smtClean="0">
                <a:solidFill>
                  <a:schemeClr val="bg1">
                    <a:lumMod val="65000"/>
                  </a:schemeClr>
                </a:solidFill>
              </a:rPr>
              <a:t>jobs</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D009EEE7-7C93-834A-B316-B317D8CC8786}" type="slidenum">
              <a:rPr lang="en-US" smtClean="0"/>
              <a:pPr/>
              <a:t>36</a:t>
            </a:fld>
            <a:endParaRPr lang="en-US"/>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149020"/>
            <a:ext cx="8042276" cy="2542454"/>
          </a:xfrm>
        </p:spPr>
        <p:txBody>
          <a:bodyPr>
            <a:normAutofit fontScale="85000" lnSpcReduction="10000"/>
          </a:bodyPr>
          <a:lstStyle/>
          <a:p>
            <a:r>
              <a:rPr lang="en-US" dirty="0" smtClean="0"/>
              <a:t>Many users require job completion time guarantees</a:t>
            </a:r>
          </a:p>
          <a:p>
            <a:pPr lvl="1"/>
            <a:r>
              <a:rPr lang="en-US" dirty="0" smtClean="0"/>
              <a:t>No support from existing schedulers</a:t>
            </a:r>
          </a:p>
          <a:p>
            <a:r>
              <a:rPr lang="en-US" dirty="0" smtClean="0"/>
              <a:t>Given a deadline T and job profile, find necessary amount of resources to complete the job within T.</a:t>
            </a:r>
          </a:p>
          <a:p>
            <a:r>
              <a:rPr lang="en-US" dirty="0" smtClean="0"/>
              <a:t>Finding the set of minimal (</a:t>
            </a:r>
            <a:r>
              <a:rPr lang="en-US" dirty="0" err="1" smtClean="0"/>
              <a:t>map,reduce</a:t>
            </a:r>
            <a:r>
              <a:rPr lang="en-US" dirty="0" smtClean="0"/>
              <a:t>) slots to support the job execution within T:</a:t>
            </a:r>
          </a:p>
        </p:txBody>
      </p:sp>
      <p:pic>
        <p:nvPicPr>
          <p:cNvPr id="6" name="Picture 2" descr="C:\Users\cherkaso\Desktop\Map-Reduce\MY\lowbound.JPG"/>
          <p:cNvPicPr>
            <a:picLocks noChangeAspect="1" noChangeArrowheads="1"/>
          </p:cNvPicPr>
          <p:nvPr/>
        </p:nvPicPr>
        <p:blipFill>
          <a:blip r:embed="rId3"/>
          <a:srcRect/>
          <a:stretch>
            <a:fillRect/>
          </a:stretch>
        </p:blipFill>
        <p:spPr bwMode="auto">
          <a:xfrm>
            <a:off x="1272768" y="4343540"/>
            <a:ext cx="5229225" cy="933451"/>
          </a:xfrm>
          <a:prstGeom prst="rect">
            <a:avLst/>
          </a:prstGeom>
          <a:noFill/>
        </p:spPr>
      </p:pic>
      <p:sp>
        <p:nvSpPr>
          <p:cNvPr id="2" name="Title 1"/>
          <p:cNvSpPr>
            <a:spLocks noGrp="1"/>
          </p:cNvSpPr>
          <p:nvPr>
            <p:ph type="title"/>
          </p:nvPr>
        </p:nvSpPr>
        <p:spPr>
          <a:xfrm>
            <a:off x="549275" y="107580"/>
            <a:ext cx="8042276" cy="968870"/>
          </a:xfrm>
        </p:spPr>
        <p:txBody>
          <a:bodyPr>
            <a:noAutofit/>
          </a:bodyPr>
          <a:lstStyle/>
          <a:p>
            <a:r>
              <a:rPr lang="en-US" sz="3200" dirty="0" smtClean="0"/>
              <a:t>1. Deadline-driven resource provisioning</a:t>
            </a:r>
            <a:endParaRPr lang="en-US" sz="3200" dirty="0"/>
          </a:p>
        </p:txBody>
      </p:sp>
      <p:grpSp>
        <p:nvGrpSpPr>
          <p:cNvPr id="23" name="Group 22"/>
          <p:cNvGrpSpPr/>
          <p:nvPr/>
        </p:nvGrpSpPr>
        <p:grpSpPr>
          <a:xfrm>
            <a:off x="3288678" y="3606040"/>
            <a:ext cx="5302873" cy="1228195"/>
            <a:chOff x="3311990" y="3071978"/>
            <a:chExt cx="5302873" cy="1228195"/>
          </a:xfrm>
        </p:grpSpPr>
        <p:sp>
          <p:nvSpPr>
            <p:cNvPr id="7" name="Rounded Rectangle 6"/>
            <p:cNvSpPr/>
            <p:nvPr/>
          </p:nvSpPr>
          <p:spPr>
            <a:xfrm>
              <a:off x="3311990" y="3788542"/>
              <a:ext cx="598715" cy="511631"/>
            </a:xfrm>
            <a:prstGeom prst="roundRect">
              <a:avLst/>
            </a:prstGeom>
            <a:solidFill>
              <a:schemeClr val="tx2">
                <a:lumMod val="60000"/>
                <a:lumOff val="40000"/>
                <a:alpha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ounded Rectangle 7"/>
            <p:cNvSpPr/>
            <p:nvPr/>
          </p:nvSpPr>
          <p:spPr>
            <a:xfrm>
              <a:off x="5053702" y="3776561"/>
              <a:ext cx="598715" cy="511629"/>
            </a:xfrm>
            <a:prstGeom prst="roundRect">
              <a:avLst/>
            </a:prstGeom>
            <a:solidFill>
              <a:schemeClr val="accent2">
                <a:lumMod val="75000"/>
                <a:alpha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ounded Rectangle 8"/>
            <p:cNvSpPr/>
            <p:nvPr/>
          </p:nvSpPr>
          <p:spPr>
            <a:xfrm>
              <a:off x="6164857" y="3071978"/>
              <a:ext cx="2450006" cy="704879"/>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Given number of  map/reduce  tasks</a:t>
              </a:r>
              <a:endParaRPr lang="en-US" dirty="0">
                <a:solidFill>
                  <a:srgbClr val="FFFFFF"/>
                </a:solidFill>
              </a:endParaRPr>
            </a:p>
          </p:txBody>
        </p:sp>
        <p:cxnSp>
          <p:nvCxnSpPr>
            <p:cNvPr id="11" name="Straight Arrow Connector 10"/>
            <p:cNvCxnSpPr>
              <a:stCxn id="9" idx="1"/>
              <a:endCxn id="7" idx="0"/>
            </p:cNvCxnSpPr>
            <p:nvPr/>
          </p:nvCxnSpPr>
          <p:spPr>
            <a:xfrm rot="10800000" flipV="1">
              <a:off x="3611349" y="3424418"/>
              <a:ext cx="2553509" cy="364124"/>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1"/>
              <a:endCxn id="8" idx="0"/>
            </p:cNvCxnSpPr>
            <p:nvPr/>
          </p:nvCxnSpPr>
          <p:spPr>
            <a:xfrm rot="10800000" flipV="1">
              <a:off x="5353061" y="3424417"/>
              <a:ext cx="811797" cy="352143"/>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cxnSp>
        <p:nvCxnSpPr>
          <p:cNvPr id="33" name="Straight Connector 32"/>
          <p:cNvCxnSpPr/>
          <p:nvPr/>
        </p:nvCxnSpPr>
        <p:spPr>
          <a:xfrm>
            <a:off x="3288678" y="4846212"/>
            <a:ext cx="598715" cy="0"/>
          </a:xfrm>
          <a:prstGeom prst="line">
            <a:avLst/>
          </a:prstGeom>
          <a:ln w="38100" cap="flat" cmpd="sng" algn="ctr">
            <a:solidFill>
              <a:schemeClr val="tx1"/>
            </a:solidFill>
            <a:prstDash val="solid"/>
            <a:round/>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30390" y="4846212"/>
            <a:ext cx="598715" cy="0"/>
          </a:xfrm>
          <a:prstGeom prst="line">
            <a:avLst/>
          </a:prstGeom>
          <a:ln w="38100" cap="flat" cmpd="sng" algn="ctr">
            <a:solidFill>
              <a:schemeClr val="tx1"/>
            </a:solidFill>
            <a:prstDash val="solid"/>
            <a:round/>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4" name="Group 23"/>
          <p:cNvGrpSpPr/>
          <p:nvPr/>
        </p:nvGrpSpPr>
        <p:grpSpPr>
          <a:xfrm>
            <a:off x="1700921" y="4894144"/>
            <a:ext cx="5532697" cy="1562955"/>
            <a:chOff x="1736213" y="4300172"/>
            <a:chExt cx="5532697" cy="1562955"/>
          </a:xfrm>
        </p:grpSpPr>
        <p:sp>
          <p:nvSpPr>
            <p:cNvPr id="16" name="Rounded Rectangle 15"/>
            <p:cNvSpPr/>
            <p:nvPr/>
          </p:nvSpPr>
          <p:spPr>
            <a:xfrm>
              <a:off x="3311990" y="4300172"/>
              <a:ext cx="598715" cy="421821"/>
            </a:xfrm>
            <a:prstGeom prst="roundRect">
              <a:avLst/>
            </a:prstGeom>
            <a:solidFill>
              <a:srgbClr val="FFFF00">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1736213" y="5140099"/>
              <a:ext cx="5532697" cy="723028"/>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Find the number of map and  reduce slots (S</a:t>
              </a:r>
              <a:r>
                <a:rPr lang="en-US" baseline="-25000" dirty="0" smtClean="0">
                  <a:solidFill>
                    <a:schemeClr val="bg1"/>
                  </a:solidFill>
                </a:rPr>
                <a:t>M</a:t>
              </a:r>
              <a:r>
                <a:rPr lang="en-US" dirty="0" smtClean="0">
                  <a:solidFill>
                    <a:schemeClr val="bg1"/>
                  </a:solidFill>
                </a:rPr>
                <a:t>, S</a:t>
              </a:r>
              <a:r>
                <a:rPr lang="en-US" baseline="-25000" dirty="0" smtClean="0">
                  <a:solidFill>
                    <a:schemeClr val="bg1"/>
                  </a:solidFill>
                </a:rPr>
                <a:t>R</a:t>
              </a:r>
              <a:r>
                <a:rPr lang="en-US" dirty="0" smtClean="0">
                  <a:solidFill>
                    <a:schemeClr val="bg1"/>
                  </a:solidFill>
                </a:rPr>
                <a:t>) such that   S</a:t>
              </a:r>
              <a:r>
                <a:rPr lang="en-US" baseline="-25000" dirty="0" smtClean="0">
                  <a:solidFill>
                    <a:schemeClr val="bg1"/>
                  </a:solidFill>
                </a:rPr>
                <a:t>M</a:t>
              </a:r>
              <a:r>
                <a:rPr lang="en-US" dirty="0" smtClean="0">
                  <a:solidFill>
                    <a:schemeClr val="bg1"/>
                  </a:solidFill>
                </a:rPr>
                <a:t>+S</a:t>
              </a:r>
              <a:r>
                <a:rPr lang="en-US" baseline="-25000" dirty="0" smtClean="0">
                  <a:solidFill>
                    <a:schemeClr val="bg1"/>
                  </a:solidFill>
                </a:rPr>
                <a:t>R</a:t>
              </a:r>
              <a:r>
                <a:rPr lang="en-US" dirty="0" smtClean="0">
                  <a:solidFill>
                    <a:schemeClr val="bg1"/>
                  </a:solidFill>
                </a:rPr>
                <a:t> is minimum</a:t>
              </a:r>
              <a:endParaRPr lang="en-US" dirty="0">
                <a:solidFill>
                  <a:schemeClr val="bg1"/>
                </a:solidFill>
              </a:endParaRPr>
            </a:p>
          </p:txBody>
        </p:sp>
        <p:cxnSp>
          <p:nvCxnSpPr>
            <p:cNvPr id="40" name="Straight Arrow Connector 39"/>
            <p:cNvCxnSpPr>
              <a:stCxn id="18" idx="0"/>
              <a:endCxn id="47" idx="2"/>
            </p:cNvCxnSpPr>
            <p:nvPr/>
          </p:nvCxnSpPr>
          <p:spPr>
            <a:xfrm rot="5400000" flipH="1" flipV="1">
              <a:off x="4718758" y="4505797"/>
              <a:ext cx="418106" cy="850498"/>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0"/>
              <a:endCxn id="16" idx="2"/>
            </p:cNvCxnSpPr>
            <p:nvPr/>
          </p:nvCxnSpPr>
          <p:spPr>
            <a:xfrm rot="16200000" flipV="1">
              <a:off x="3847902" y="4485439"/>
              <a:ext cx="418106" cy="891214"/>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5053702" y="4300172"/>
              <a:ext cx="598715" cy="421821"/>
            </a:xfrm>
            <a:prstGeom prst="roundRect">
              <a:avLst/>
            </a:prstGeom>
            <a:solidFill>
              <a:srgbClr val="FFFF00">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Slide Number Placeholder 3"/>
          <p:cNvSpPr>
            <a:spLocks noGrp="1"/>
          </p:cNvSpPr>
          <p:nvPr>
            <p:ph type="sldNum" sz="quarter" idx="12"/>
          </p:nvPr>
        </p:nvSpPr>
        <p:spPr>
          <a:xfrm>
            <a:off x="7600951" y="6275674"/>
            <a:ext cx="990600" cy="365127"/>
          </a:xfrm>
        </p:spPr>
        <p:txBody>
          <a:bodyPr/>
          <a:lstStyle/>
          <a:p>
            <a:fld id="{26AB5F8E-3F3A-FD45-ABB6-C5D784360AB9}" type="slidenum">
              <a:rPr lang="en-US" smtClean="0"/>
              <a:pPr/>
              <a:t>37</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bound curves</a:t>
            </a:r>
            <a:endParaRPr lang="en-US" dirty="0"/>
          </a:p>
        </p:txBody>
      </p:sp>
      <p:sp>
        <p:nvSpPr>
          <p:cNvPr id="5" name="Slide Number Placeholder 4"/>
          <p:cNvSpPr>
            <a:spLocks noGrp="1"/>
          </p:cNvSpPr>
          <p:nvPr>
            <p:ph type="sldNum" sz="quarter" idx="12"/>
          </p:nvPr>
        </p:nvSpPr>
        <p:spPr/>
        <p:txBody>
          <a:bodyPr/>
          <a:lstStyle/>
          <a:p>
            <a:fld id="{26AB5F8E-3F3A-FD45-ABB6-C5D784360AB9}" type="slidenum">
              <a:rPr lang="en-US" smtClean="0"/>
              <a:pPr/>
              <a:t>38</a:t>
            </a:fld>
            <a:endParaRPr lang="en-US" dirty="0"/>
          </a:p>
        </p:txBody>
      </p:sp>
      <p:graphicFrame>
        <p:nvGraphicFramePr>
          <p:cNvPr id="6" name="Chart 5"/>
          <p:cNvGraphicFramePr/>
          <p:nvPr/>
        </p:nvGraphicFramePr>
        <p:xfrm>
          <a:off x="1447377" y="1641490"/>
          <a:ext cx="6602506" cy="4376749"/>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Group 10"/>
          <p:cNvGrpSpPr/>
          <p:nvPr/>
        </p:nvGrpSpPr>
        <p:grpSpPr>
          <a:xfrm>
            <a:off x="5141347" y="3577543"/>
            <a:ext cx="2500441" cy="1205798"/>
            <a:chOff x="5141347" y="3577543"/>
            <a:chExt cx="2500441" cy="1205798"/>
          </a:xfrm>
        </p:grpSpPr>
        <p:sp>
          <p:nvSpPr>
            <p:cNvPr id="8" name="Sun 7"/>
            <p:cNvSpPr/>
            <p:nvPr/>
          </p:nvSpPr>
          <p:spPr>
            <a:xfrm>
              <a:off x="5141347" y="4459836"/>
              <a:ext cx="357639" cy="323505"/>
            </a:xfrm>
            <a:prstGeom prst="sun">
              <a:avLst/>
            </a:prstGeom>
            <a:solidFill>
              <a:schemeClr val="accent4">
                <a:lumMod val="40000"/>
                <a:lumOff val="60000"/>
              </a:schemeClr>
            </a:solidFill>
            <a:ln w="12700" cap="flat" cmpd="sng" algn="ctr">
              <a:solidFill>
                <a:srgbClr val="800000"/>
              </a:solidFill>
              <a:prstDash val="solid"/>
            </a:ln>
            <a:effectLst>
              <a:outerShdw blurRad="63500" dist="25400" dir="5400000" sx="101000" sy="101000"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0" name="Rounded Rectangle 9"/>
            <p:cNvSpPr/>
            <p:nvPr/>
          </p:nvSpPr>
          <p:spPr>
            <a:xfrm>
              <a:off x="5356211" y="3577543"/>
              <a:ext cx="2285577" cy="833746"/>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Find (S</a:t>
              </a:r>
              <a:r>
                <a:rPr lang="en-US" baseline="-25000" dirty="0" smtClean="0"/>
                <a:t>M</a:t>
              </a:r>
              <a:r>
                <a:rPr lang="en-US" dirty="0" smtClean="0"/>
                <a:t>, S</a:t>
              </a:r>
              <a:r>
                <a:rPr lang="en-US" baseline="-25000" dirty="0" smtClean="0"/>
                <a:t>R</a:t>
              </a:r>
              <a:r>
                <a:rPr lang="en-US" dirty="0" smtClean="0"/>
                <a:t>) using Lagrange multipliers</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ARIA Design</a:t>
            </a:r>
            <a:endParaRPr lang="en-US" dirty="0"/>
          </a:p>
        </p:txBody>
      </p:sp>
      <p:sp>
        <p:nvSpPr>
          <p:cNvPr id="5" name="Slide Number Placeholder 4"/>
          <p:cNvSpPr>
            <a:spLocks noGrp="1"/>
          </p:cNvSpPr>
          <p:nvPr>
            <p:ph type="sldNum" sz="quarter" idx="12"/>
          </p:nvPr>
        </p:nvSpPr>
        <p:spPr/>
        <p:txBody>
          <a:bodyPr/>
          <a:lstStyle/>
          <a:p>
            <a:fld id="{26AB5F8E-3F3A-FD45-ABB6-C5D784360AB9}" type="slidenum">
              <a:rPr lang="en-US" smtClean="0"/>
              <a:pPr/>
              <a:t>39</a:t>
            </a:fld>
            <a:endParaRPr lang="en-US" dirty="0"/>
          </a:p>
        </p:txBody>
      </p:sp>
      <p:sp>
        <p:nvSpPr>
          <p:cNvPr id="6" name="Rectangle 5"/>
          <p:cNvSpPr/>
          <p:nvPr/>
        </p:nvSpPr>
        <p:spPr>
          <a:xfrm>
            <a:off x="2775123" y="2585998"/>
            <a:ext cx="1920239" cy="64008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Job Profiler</a:t>
            </a:r>
            <a:endParaRPr lang="en-US" dirty="0"/>
          </a:p>
        </p:txBody>
      </p:sp>
      <p:sp>
        <p:nvSpPr>
          <p:cNvPr id="7" name="Rectangle 6"/>
          <p:cNvSpPr/>
          <p:nvPr/>
        </p:nvSpPr>
        <p:spPr>
          <a:xfrm>
            <a:off x="5285011" y="2585998"/>
            <a:ext cx="1920239" cy="640080"/>
          </a:xfrm>
          <a:prstGeom prst="rect">
            <a:avLst/>
          </a:prstGeom>
          <a:gradFill>
            <a:gsLst>
              <a:gs pos="0">
                <a:schemeClr val="accent6">
                  <a:lumMod val="75000"/>
                </a:schemeClr>
              </a:gs>
              <a:gs pos="35000">
                <a:schemeClr val="accent6">
                  <a:lumMod val="60000"/>
                  <a:lumOff val="40000"/>
                </a:schemeClr>
              </a:gs>
              <a:gs pos="100000">
                <a:schemeClr val="accent6">
                  <a:lumMod val="20000"/>
                  <a:lumOff val="80000"/>
                </a:schemeClr>
              </a:gs>
            </a:gsLst>
            <a:lin ang="16200000" scaled="0"/>
          </a:gradFill>
          <a:ln>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Slot Estimator</a:t>
            </a:r>
            <a:endParaRPr lang="en-US" dirty="0"/>
          </a:p>
        </p:txBody>
      </p:sp>
      <p:sp>
        <p:nvSpPr>
          <p:cNvPr id="9" name="Rectangle 8"/>
          <p:cNvSpPr/>
          <p:nvPr/>
        </p:nvSpPr>
        <p:spPr>
          <a:xfrm>
            <a:off x="3985137" y="5239933"/>
            <a:ext cx="1920239" cy="6400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Slot Allocator</a:t>
            </a:r>
            <a:endParaRPr lang="en-US" dirty="0"/>
          </a:p>
        </p:txBody>
      </p:sp>
      <p:sp>
        <p:nvSpPr>
          <p:cNvPr id="10" name="Can 9"/>
          <p:cNvSpPr/>
          <p:nvPr/>
        </p:nvSpPr>
        <p:spPr>
          <a:xfrm>
            <a:off x="1565117" y="3673337"/>
            <a:ext cx="1485563" cy="1096324"/>
          </a:xfrm>
          <a:prstGeom prst="can">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Profile Database</a:t>
            </a:r>
            <a:endParaRPr lang="en-US" dirty="0"/>
          </a:p>
        </p:txBody>
      </p:sp>
      <p:sp>
        <p:nvSpPr>
          <p:cNvPr id="11" name="Rounded Rectangle 10"/>
          <p:cNvSpPr/>
          <p:nvPr/>
        </p:nvSpPr>
        <p:spPr>
          <a:xfrm>
            <a:off x="3985137" y="3880018"/>
            <a:ext cx="1920239" cy="64008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SLO Scheduler</a:t>
            </a:r>
            <a:endParaRPr lang="en-US" dirty="0"/>
          </a:p>
        </p:txBody>
      </p:sp>
      <p:cxnSp>
        <p:nvCxnSpPr>
          <p:cNvPr id="13" name="Straight Arrow Connector 12"/>
          <p:cNvCxnSpPr>
            <a:stCxn id="6" idx="2"/>
          </p:cNvCxnSpPr>
          <p:nvPr/>
        </p:nvCxnSpPr>
        <p:spPr>
          <a:xfrm rot="16200000" flipH="1">
            <a:off x="3880645" y="3080672"/>
            <a:ext cx="653940" cy="944754"/>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2"/>
          </p:cNvCxnSpPr>
          <p:nvPr/>
        </p:nvCxnSpPr>
        <p:spPr>
          <a:xfrm rot="5400000">
            <a:off x="5438104" y="3072998"/>
            <a:ext cx="653944" cy="960102"/>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4"/>
            <a:endCxn id="11" idx="1"/>
          </p:cNvCxnSpPr>
          <p:nvPr/>
        </p:nvCxnSpPr>
        <p:spPr>
          <a:xfrm flipV="1">
            <a:off x="3050678" y="4200062"/>
            <a:ext cx="934463" cy="21437"/>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2"/>
            <a:endCxn id="9" idx="0"/>
          </p:cNvCxnSpPr>
          <p:nvPr/>
        </p:nvCxnSpPr>
        <p:spPr>
          <a:xfrm rot="5400000">
            <a:off x="4585337" y="4880015"/>
            <a:ext cx="719836" cy="1588"/>
          </a:xfrm>
          <a:prstGeom prst="straightConnector1">
            <a:avLst/>
          </a:prstGeom>
          <a:ln w="285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5" name="Rounded Rectangular Callout 54"/>
          <p:cNvSpPr/>
          <p:nvPr/>
        </p:nvSpPr>
        <p:spPr>
          <a:xfrm>
            <a:off x="3175558" y="1795748"/>
            <a:ext cx="2169341" cy="465204"/>
          </a:xfrm>
          <a:prstGeom prst="wedgeRoundRectCallout">
            <a:avLst>
              <a:gd name="adj1" fmla="val -25992"/>
              <a:gd name="adj2" fmla="val 121175"/>
              <a:gd name="adj3" fmla="val 16667"/>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Profiles running or completed jobs</a:t>
            </a:r>
            <a:endParaRPr lang="en-US" sz="1600" dirty="0">
              <a:solidFill>
                <a:schemeClr val="bg1"/>
              </a:solidFill>
            </a:endParaRPr>
          </a:p>
        </p:txBody>
      </p:sp>
      <p:sp>
        <p:nvSpPr>
          <p:cNvPr id="56" name="Rounded Rectangular Callout 55"/>
          <p:cNvSpPr/>
          <p:nvPr/>
        </p:nvSpPr>
        <p:spPr>
          <a:xfrm>
            <a:off x="115493" y="2586003"/>
            <a:ext cx="2637713" cy="942244"/>
          </a:xfrm>
          <a:prstGeom prst="wedgeRoundRectCallout">
            <a:avLst>
              <a:gd name="adj1" fmla="val 32509"/>
              <a:gd name="adj2" fmla="val 79578"/>
              <a:gd name="adj3" fmla="val 16667"/>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bg1"/>
                </a:solidFill>
              </a:rPr>
              <a:t>MySQL</a:t>
            </a:r>
            <a:r>
              <a:rPr lang="en-US" sz="1600" dirty="0" smtClean="0">
                <a:solidFill>
                  <a:schemeClr val="bg1"/>
                </a:solidFill>
              </a:rPr>
              <a:t> database stores past profiles keyed by (user, </a:t>
            </a:r>
            <a:r>
              <a:rPr lang="en-US" sz="1600" dirty="0" err="1" smtClean="0">
                <a:solidFill>
                  <a:schemeClr val="bg1"/>
                </a:solidFill>
              </a:rPr>
              <a:t>jobname</a:t>
            </a:r>
            <a:r>
              <a:rPr lang="en-US" sz="1600" dirty="0" smtClean="0">
                <a:solidFill>
                  <a:schemeClr val="bg1"/>
                </a:solidFill>
              </a:rPr>
              <a:t>)</a:t>
            </a:r>
            <a:endParaRPr lang="en-US" sz="1600" dirty="0">
              <a:solidFill>
                <a:schemeClr val="bg1"/>
              </a:solidFill>
            </a:endParaRPr>
          </a:p>
        </p:txBody>
      </p:sp>
      <p:sp>
        <p:nvSpPr>
          <p:cNvPr id="57" name="Rounded Rectangular Callout 56"/>
          <p:cNvSpPr/>
          <p:nvPr/>
        </p:nvSpPr>
        <p:spPr>
          <a:xfrm>
            <a:off x="6069337" y="1486817"/>
            <a:ext cx="2637713" cy="942244"/>
          </a:xfrm>
          <a:prstGeom prst="wedgeRoundRectCallout">
            <a:avLst>
              <a:gd name="adj1" fmla="val -45563"/>
              <a:gd name="adj2" fmla="val 68649"/>
              <a:gd name="adj3" fmla="val 16667"/>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Calculates (S</a:t>
            </a:r>
            <a:r>
              <a:rPr lang="en-US" sz="1600" baseline="-25000" dirty="0" smtClean="0">
                <a:solidFill>
                  <a:schemeClr val="bg1"/>
                </a:solidFill>
              </a:rPr>
              <a:t>M</a:t>
            </a:r>
            <a:r>
              <a:rPr lang="en-US" sz="1600" dirty="0" smtClean="0">
                <a:solidFill>
                  <a:schemeClr val="bg1"/>
                </a:solidFill>
              </a:rPr>
              <a:t>, S</a:t>
            </a:r>
            <a:r>
              <a:rPr lang="en-US" sz="1600" baseline="-25000" dirty="0" smtClean="0">
                <a:solidFill>
                  <a:schemeClr val="bg1"/>
                </a:solidFill>
              </a:rPr>
              <a:t>R</a:t>
            </a:r>
            <a:r>
              <a:rPr lang="en-US" sz="1600" dirty="0" smtClean="0">
                <a:solidFill>
                  <a:schemeClr val="bg1"/>
                </a:solidFill>
              </a:rPr>
              <a:t>) that need to be allocated to meet the job SLO</a:t>
            </a:r>
            <a:endParaRPr lang="en-US" sz="1600" dirty="0">
              <a:solidFill>
                <a:schemeClr val="bg1"/>
              </a:solidFill>
            </a:endParaRPr>
          </a:p>
        </p:txBody>
      </p:sp>
      <p:sp>
        <p:nvSpPr>
          <p:cNvPr id="58" name="Rounded Rectangular Callout 57"/>
          <p:cNvSpPr/>
          <p:nvPr/>
        </p:nvSpPr>
        <p:spPr>
          <a:xfrm>
            <a:off x="6240952" y="3670185"/>
            <a:ext cx="2546185" cy="1099475"/>
          </a:xfrm>
          <a:prstGeom prst="wedgeRoundRectCallout">
            <a:avLst>
              <a:gd name="adj1" fmla="val -64479"/>
              <a:gd name="adj2" fmla="val 7932"/>
              <a:gd name="adj3" fmla="val 16667"/>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Listens for job submission, heartbeat  events and schedules jobs EDF </a:t>
            </a:r>
            <a:endParaRPr lang="en-US" sz="1600" dirty="0">
              <a:solidFill>
                <a:schemeClr val="bg1"/>
              </a:solidFill>
            </a:endParaRPr>
          </a:p>
        </p:txBody>
      </p:sp>
      <p:sp>
        <p:nvSpPr>
          <p:cNvPr id="59" name="Rounded Rectangular Callout 58"/>
          <p:cNvSpPr/>
          <p:nvPr/>
        </p:nvSpPr>
        <p:spPr>
          <a:xfrm>
            <a:off x="6245122" y="4937771"/>
            <a:ext cx="2667346" cy="1080043"/>
          </a:xfrm>
          <a:prstGeom prst="wedgeRoundRectCallout">
            <a:avLst>
              <a:gd name="adj1" fmla="val -64479"/>
              <a:gd name="adj2" fmla="val 12789"/>
              <a:gd name="adj3" fmla="val 16667"/>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Keeps track of number of running map/reduce tasks and keeps them below allocated slots</a:t>
            </a:r>
            <a:endParaRPr lang="en-US" sz="1600" dirty="0">
              <a:solidFill>
                <a:schemeClr val="bg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Enablers</a:t>
            </a:r>
            <a:endParaRPr lang="en-US" dirty="0"/>
          </a:p>
        </p:txBody>
      </p:sp>
      <p:sp>
        <p:nvSpPr>
          <p:cNvPr id="3" name="Content Placeholder 2"/>
          <p:cNvSpPr>
            <a:spLocks noGrp="1"/>
          </p:cNvSpPr>
          <p:nvPr>
            <p:ph idx="1"/>
          </p:nvPr>
        </p:nvSpPr>
        <p:spPr/>
        <p:txBody>
          <a:bodyPr>
            <a:normAutofit lnSpcReduction="10000"/>
          </a:bodyPr>
          <a:lstStyle/>
          <a:p>
            <a:r>
              <a:rPr lang="en-US" dirty="0" smtClean="0"/>
              <a:t>Disk throughput has flattened</a:t>
            </a:r>
          </a:p>
          <a:p>
            <a:pPr lvl="1"/>
            <a:r>
              <a:rPr lang="en-US" dirty="0" smtClean="0"/>
              <a:t>Use multiple disks in parallel</a:t>
            </a:r>
          </a:p>
          <a:p>
            <a:pPr lvl="1"/>
            <a:r>
              <a:rPr lang="en-US" dirty="0" smtClean="0"/>
              <a:t>Large scale datacenters</a:t>
            </a:r>
          </a:p>
          <a:p>
            <a:r>
              <a:rPr lang="en-US" dirty="0" smtClean="0"/>
              <a:t>Commodity hardware</a:t>
            </a:r>
          </a:p>
          <a:p>
            <a:pPr lvl="1"/>
            <a:r>
              <a:rPr lang="en-US" b="1" dirty="0" smtClean="0">
                <a:solidFill>
                  <a:schemeClr val="accent3">
                    <a:lumMod val="50000"/>
                  </a:schemeClr>
                </a:solidFill>
              </a:rPr>
              <a:t>cheap</a:t>
            </a:r>
          </a:p>
          <a:p>
            <a:pPr lvl="1"/>
            <a:r>
              <a:rPr lang="en-US" b="1" dirty="0" smtClean="0">
                <a:solidFill>
                  <a:srgbClr val="FF0000"/>
                </a:solidFill>
              </a:rPr>
              <a:t>unreliable</a:t>
            </a:r>
          </a:p>
          <a:p>
            <a:r>
              <a:rPr lang="en-US" dirty="0" smtClean="0"/>
              <a:t>Programming models</a:t>
            </a:r>
          </a:p>
          <a:p>
            <a:pPr lvl="1"/>
            <a:r>
              <a:rPr lang="en-US" b="1" u="sng" dirty="0" smtClean="0">
                <a:solidFill>
                  <a:srgbClr val="800000"/>
                </a:solidFill>
              </a:rPr>
              <a:t>MapReduce</a:t>
            </a:r>
            <a:r>
              <a:rPr lang="en-US" dirty="0" smtClean="0"/>
              <a:t>, Dryad, </a:t>
            </a:r>
            <a:r>
              <a:rPr lang="en-US" dirty="0" err="1" smtClean="0"/>
              <a:t>DryadLINQ</a:t>
            </a:r>
            <a:endParaRPr lang="en-US" dirty="0" smtClean="0"/>
          </a:p>
          <a:p>
            <a:pPr lvl="1"/>
            <a:r>
              <a:rPr lang="en-US" dirty="0" err="1" smtClean="0"/>
              <a:t>Pregel</a:t>
            </a:r>
            <a:r>
              <a:rPr lang="en-US" dirty="0" smtClean="0"/>
              <a:t>, Spark</a:t>
            </a:r>
          </a:p>
        </p:txBody>
      </p:sp>
      <p:sp>
        <p:nvSpPr>
          <p:cNvPr id="4" name="Slide Number Placeholder 3"/>
          <p:cNvSpPr>
            <a:spLocks noGrp="1"/>
          </p:cNvSpPr>
          <p:nvPr>
            <p:ph type="sldNum" sz="quarter" idx="12"/>
          </p:nvPr>
        </p:nvSpPr>
        <p:spPr/>
        <p:txBody>
          <a:bodyPr/>
          <a:lstStyle/>
          <a:p>
            <a:fld id="{D009EEE7-7C93-834A-B316-B317D8CC8786}" type="slidenum">
              <a:rPr lang="en-US" smtClean="0"/>
              <a:pPr/>
              <a:t>4</a:t>
            </a:fld>
            <a:endParaRPr lang="en-US"/>
          </a:p>
        </p:txBody>
      </p:sp>
      <p:pic>
        <p:nvPicPr>
          <p:cNvPr id="5" name="Picture 4"/>
          <p:cNvPicPr>
            <a:picLocks noChangeAspect="1"/>
          </p:cNvPicPr>
          <p:nvPr/>
        </p:nvPicPr>
        <p:blipFill>
          <a:blip r:embed="rId3"/>
          <a:stretch>
            <a:fillRect/>
          </a:stretch>
        </p:blipFill>
        <p:spPr>
          <a:xfrm>
            <a:off x="5918199" y="2287359"/>
            <a:ext cx="2995991" cy="224699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ARIA Highlights</a:t>
            </a:r>
            <a:endParaRPr lang="en-US" dirty="0"/>
          </a:p>
        </p:txBody>
      </p:sp>
      <p:sp>
        <p:nvSpPr>
          <p:cNvPr id="3" name="Content Placeholder 2"/>
          <p:cNvSpPr>
            <a:spLocks noGrp="1"/>
          </p:cNvSpPr>
          <p:nvPr>
            <p:ph idx="1"/>
          </p:nvPr>
        </p:nvSpPr>
        <p:spPr/>
        <p:txBody>
          <a:bodyPr>
            <a:normAutofit/>
          </a:bodyPr>
          <a:lstStyle/>
          <a:p>
            <a:r>
              <a:rPr lang="en-US" dirty="0" smtClean="0"/>
              <a:t>Computes required resource allocation given deadline and past job profile</a:t>
            </a:r>
          </a:p>
          <a:p>
            <a:r>
              <a:rPr lang="en-US" dirty="0" smtClean="0"/>
              <a:t>Automatic</a:t>
            </a:r>
          </a:p>
          <a:p>
            <a:r>
              <a:rPr lang="en-US" dirty="0" smtClean="0"/>
              <a:t>Preserves data locality</a:t>
            </a:r>
          </a:p>
          <a:p>
            <a:r>
              <a:rPr lang="en-US" dirty="0" smtClean="0"/>
              <a:t>Robust against runtime variability</a:t>
            </a:r>
          </a:p>
          <a:p>
            <a:pPr lvl="1"/>
            <a:r>
              <a:rPr lang="en-US" dirty="0" smtClean="0"/>
              <a:t>profiles the job while it is running</a:t>
            </a:r>
          </a:p>
          <a:p>
            <a:pPr lvl="1"/>
            <a:r>
              <a:rPr lang="en-US" dirty="0" smtClean="0"/>
              <a:t>dynamic adjustments of the allocation</a:t>
            </a:r>
          </a:p>
        </p:txBody>
      </p:sp>
      <p:sp>
        <p:nvSpPr>
          <p:cNvPr id="5" name="Slide Number Placeholder 4"/>
          <p:cNvSpPr>
            <a:spLocks noGrp="1"/>
          </p:cNvSpPr>
          <p:nvPr>
            <p:ph type="sldNum" sz="quarter" idx="12"/>
          </p:nvPr>
        </p:nvSpPr>
        <p:spPr/>
        <p:txBody>
          <a:bodyPr/>
          <a:lstStyle/>
          <a:p>
            <a:fld id="{26AB5F8E-3F3A-FD45-ABB6-C5D784360AB9}" type="slidenum">
              <a:rPr lang="en-US" smtClean="0"/>
              <a:pPr/>
              <a:t>40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Pieces of the Puzzle</a:t>
            </a:r>
            <a:endParaRPr lang="en-US" dirty="0"/>
          </a:p>
        </p:txBody>
      </p:sp>
      <p:sp>
        <p:nvSpPr>
          <p:cNvPr id="4" name="Slide Number Placeholder 3"/>
          <p:cNvSpPr>
            <a:spLocks noGrp="1"/>
          </p:cNvSpPr>
          <p:nvPr>
            <p:ph type="sldNum" sz="quarter" idx="12"/>
          </p:nvPr>
        </p:nvSpPr>
        <p:spPr/>
        <p:txBody>
          <a:bodyPr/>
          <a:lstStyle/>
          <a:p>
            <a:fld id="{CD2691D3-B066-DD47-8880-1560D6621C1C}" type="slidenum">
              <a:rPr lang="en-US" smtClean="0"/>
              <a:pPr/>
              <a:t>41</a:t>
            </a:fld>
            <a:endParaRPr lang="en-US"/>
          </a:p>
        </p:txBody>
      </p:sp>
      <p:grpSp>
        <p:nvGrpSpPr>
          <p:cNvPr id="3" name="Group 12"/>
          <p:cNvGrpSpPr/>
          <p:nvPr/>
        </p:nvGrpSpPr>
        <p:grpSpPr>
          <a:xfrm>
            <a:off x="2221246" y="1471060"/>
            <a:ext cx="2063268" cy="3519119"/>
            <a:chOff x="2221246" y="1471060"/>
            <a:chExt cx="2063268" cy="3519119"/>
          </a:xfrm>
        </p:grpSpPr>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rot="7226173">
              <a:off x="1493320" y="2198986"/>
              <a:ext cx="3519119" cy="2063268"/>
            </a:xfrm>
            <a:prstGeom prst="rect">
              <a:avLst/>
            </a:prstGeom>
          </p:spPr>
        </p:pic>
        <p:sp>
          <p:nvSpPr>
            <p:cNvPr id="9" name="TextBox 8"/>
            <p:cNvSpPr txBox="1"/>
            <p:nvPr/>
          </p:nvSpPr>
          <p:spPr>
            <a:xfrm>
              <a:off x="2415499" y="2792559"/>
              <a:ext cx="1714361" cy="954107"/>
            </a:xfrm>
            <a:prstGeom prst="rect">
              <a:avLst/>
            </a:prstGeom>
            <a:noFill/>
          </p:spPr>
          <p:txBody>
            <a:bodyPr wrap="square" rtlCol="0">
              <a:spAutoFit/>
            </a:bodyPr>
            <a:lstStyle/>
            <a:p>
              <a:pPr algn="ctr"/>
              <a:r>
                <a:rPr lang="en-US" sz="2800" b="1" dirty="0" smtClean="0">
                  <a:solidFill>
                    <a:schemeClr val="bg1"/>
                  </a:solidFill>
                </a:rPr>
                <a:t>Job</a:t>
              </a:r>
            </a:p>
            <a:p>
              <a:pPr algn="ctr"/>
              <a:r>
                <a:rPr lang="en-US" sz="2800" b="1" dirty="0" smtClean="0">
                  <a:solidFill>
                    <a:schemeClr val="bg1"/>
                  </a:solidFill>
                </a:rPr>
                <a:t>Ordering</a:t>
              </a:r>
              <a:endParaRPr lang="en-US" sz="2800" b="1" dirty="0">
                <a:solidFill>
                  <a:schemeClr val="bg1"/>
                </a:solidFill>
              </a:endParaRPr>
            </a:p>
          </p:txBody>
        </p:sp>
      </p:grpSp>
      <p:grpSp>
        <p:nvGrpSpPr>
          <p:cNvPr id="5" name="Group 13"/>
          <p:cNvGrpSpPr/>
          <p:nvPr/>
        </p:nvGrpSpPr>
        <p:grpSpPr>
          <a:xfrm>
            <a:off x="3934488" y="1407771"/>
            <a:ext cx="2287214" cy="3519118"/>
            <a:chOff x="3910528" y="1395789"/>
            <a:chExt cx="2287214" cy="3519118"/>
          </a:xfrm>
        </p:grpSpPr>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rot="14417789">
              <a:off x="3235051" y="2123714"/>
              <a:ext cx="3519118" cy="2063268"/>
            </a:xfrm>
            <a:prstGeom prst="rect">
              <a:avLst/>
            </a:prstGeom>
          </p:spPr>
        </p:pic>
        <p:sp>
          <p:nvSpPr>
            <p:cNvPr id="10" name="TextBox 9"/>
            <p:cNvSpPr txBox="1"/>
            <p:nvPr/>
          </p:nvSpPr>
          <p:spPr>
            <a:xfrm>
              <a:off x="3910528" y="2792559"/>
              <a:ext cx="2287214" cy="954107"/>
            </a:xfrm>
            <a:prstGeom prst="rect">
              <a:avLst/>
            </a:prstGeom>
            <a:noFill/>
          </p:spPr>
          <p:txBody>
            <a:bodyPr wrap="square" rtlCol="0">
              <a:spAutoFit/>
            </a:bodyPr>
            <a:lstStyle/>
            <a:p>
              <a:pPr algn="ctr"/>
              <a:r>
                <a:rPr lang="en-US" sz="2800" b="1" dirty="0" smtClean="0">
                  <a:solidFill>
                    <a:schemeClr val="bg1"/>
                  </a:solidFill>
                </a:rPr>
                <a:t>How many resources?</a:t>
              </a:r>
            </a:p>
          </p:txBody>
        </p:sp>
      </p:grpSp>
      <p:grpSp>
        <p:nvGrpSpPr>
          <p:cNvPr id="12" name="Group 14"/>
          <p:cNvGrpSpPr/>
          <p:nvPr/>
        </p:nvGrpSpPr>
        <p:grpSpPr>
          <a:xfrm>
            <a:off x="2413931" y="3692148"/>
            <a:ext cx="3556202" cy="2041753"/>
            <a:chOff x="2401951" y="3704130"/>
            <a:chExt cx="3556202" cy="2041753"/>
          </a:xfrm>
        </p:grpSpPr>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2401951" y="3704130"/>
              <a:ext cx="3556202" cy="2041753"/>
            </a:xfrm>
            <a:prstGeom prst="rect">
              <a:avLst/>
            </a:prstGeom>
          </p:spPr>
        </p:pic>
        <p:sp>
          <p:nvSpPr>
            <p:cNvPr id="11" name="TextBox 10"/>
            <p:cNvSpPr txBox="1"/>
            <p:nvPr/>
          </p:nvSpPr>
          <p:spPr>
            <a:xfrm>
              <a:off x="2593293" y="4304129"/>
              <a:ext cx="2818473" cy="954107"/>
            </a:xfrm>
            <a:prstGeom prst="rect">
              <a:avLst/>
            </a:prstGeom>
            <a:noFill/>
          </p:spPr>
          <p:txBody>
            <a:bodyPr wrap="square" rtlCol="0">
              <a:spAutoFit/>
            </a:bodyPr>
            <a:lstStyle/>
            <a:p>
              <a:pPr algn="ctr"/>
              <a:r>
                <a:rPr lang="en-US" sz="2800" b="1" dirty="0" smtClean="0">
                  <a:solidFill>
                    <a:schemeClr val="bg1"/>
                  </a:solidFill>
                </a:rPr>
                <a:t>Allocating</a:t>
              </a:r>
            </a:p>
            <a:p>
              <a:pPr algn="ctr"/>
              <a:r>
                <a:rPr lang="en-US" sz="2800" b="1" dirty="0" smtClean="0">
                  <a:solidFill>
                    <a:schemeClr val="bg1"/>
                  </a:solidFill>
                </a:rPr>
                <a:t>spare resources</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7491"/>
          </a:xfrm>
        </p:spPr>
        <p:txBody>
          <a:bodyPr>
            <a:normAutofit fontScale="90000"/>
          </a:bodyPr>
          <a:lstStyle/>
          <a:p>
            <a:r>
              <a:rPr lang="en-US" sz="3600" dirty="0" smtClean="0"/>
              <a:t>Job Scheduling with Different Mechanisms*</a:t>
            </a:r>
            <a:endParaRPr lang="en-US" sz="3600" dirty="0"/>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pPr marL="514350" indent="-514350">
              <a:buClr>
                <a:srgbClr val="800000"/>
              </a:buClr>
              <a:buFont typeface="+mj-lt"/>
              <a:buAutoNum type="arabicPeriod"/>
            </a:pPr>
            <a:r>
              <a:rPr lang="en-US" b="1" dirty="0" smtClean="0">
                <a:solidFill>
                  <a:srgbClr val="800000"/>
                </a:solidFill>
              </a:rPr>
              <a:t>Earliest Deadline First (EDF)</a:t>
            </a:r>
          </a:p>
          <a:p>
            <a:pPr marL="741363" lvl="1"/>
            <a:r>
              <a:rPr lang="en-US" dirty="0" smtClean="0"/>
              <a:t>Does not require any job information</a:t>
            </a:r>
          </a:p>
          <a:p>
            <a:pPr marL="514350" indent="-514350">
              <a:buClr>
                <a:srgbClr val="800000"/>
              </a:buClr>
              <a:buFont typeface="+mj-lt"/>
              <a:buAutoNum type="arabicPeriod"/>
            </a:pPr>
            <a:r>
              <a:rPr lang="en-US" b="1" dirty="0" smtClean="0">
                <a:solidFill>
                  <a:srgbClr val="800000"/>
                </a:solidFill>
              </a:rPr>
              <a:t>Min-EDF</a:t>
            </a:r>
          </a:p>
          <a:p>
            <a:pPr lvl="1"/>
            <a:r>
              <a:rPr lang="en-US" dirty="0" smtClean="0"/>
              <a:t>Automatically extract job profiles from past executions</a:t>
            </a:r>
          </a:p>
          <a:p>
            <a:pPr lvl="1"/>
            <a:r>
              <a:rPr lang="en-US" dirty="0" smtClean="0"/>
              <a:t>Compute and allocate minimum resources</a:t>
            </a:r>
          </a:p>
          <a:p>
            <a:pPr marL="514350" indent="-514350">
              <a:buClr>
                <a:srgbClr val="800000"/>
              </a:buClr>
              <a:buFont typeface="+mj-lt"/>
              <a:buAutoNum type="arabicPeriod"/>
            </a:pPr>
            <a:r>
              <a:rPr lang="en-US" b="1" dirty="0" smtClean="0">
                <a:solidFill>
                  <a:srgbClr val="800000"/>
                </a:solidFill>
              </a:rPr>
              <a:t>Min-EDF-WC (Work Conserving)</a:t>
            </a:r>
          </a:p>
          <a:p>
            <a:pPr lvl="1"/>
            <a:r>
              <a:rPr lang="en-US" dirty="0" smtClean="0"/>
              <a:t>Allocate any spare resources among running jobs</a:t>
            </a:r>
          </a:p>
          <a:p>
            <a:pPr lvl="1"/>
            <a:r>
              <a:rPr lang="en-US" dirty="0" smtClean="0"/>
              <a:t>When new job arrives, compute if enough slots will be released in the future to satisfy current job</a:t>
            </a:r>
          </a:p>
          <a:p>
            <a:pPr lvl="1"/>
            <a:r>
              <a:rPr lang="en-US" dirty="0" smtClean="0"/>
              <a:t>If not, cancel spare tasks of currently running jobs</a:t>
            </a:r>
            <a:endParaRPr lang="en-US" dirty="0"/>
          </a:p>
        </p:txBody>
      </p:sp>
      <p:sp>
        <p:nvSpPr>
          <p:cNvPr id="4" name="Slide Number Placeholder 3"/>
          <p:cNvSpPr>
            <a:spLocks noGrp="1"/>
          </p:cNvSpPr>
          <p:nvPr>
            <p:ph type="sldNum" sz="quarter" idx="12"/>
          </p:nvPr>
        </p:nvSpPr>
        <p:spPr/>
        <p:txBody>
          <a:bodyPr/>
          <a:lstStyle/>
          <a:p>
            <a:fld id="{CD2691D3-B066-DD47-8880-1560D6621C1C}" type="slidenum">
              <a:rPr lang="en-US" smtClean="0"/>
              <a:pPr/>
              <a:t>42</a:t>
            </a:fld>
            <a:endParaRPr lang="en-US"/>
          </a:p>
        </p:txBody>
      </p:sp>
      <p:sp>
        <p:nvSpPr>
          <p:cNvPr id="5" name="TextBox 4"/>
          <p:cNvSpPr txBox="1"/>
          <p:nvPr/>
        </p:nvSpPr>
        <p:spPr>
          <a:xfrm>
            <a:off x="0" y="6210476"/>
            <a:ext cx="8285240" cy="523220"/>
          </a:xfrm>
          <a:prstGeom prst="rect">
            <a:avLst/>
          </a:prstGeom>
          <a:noFill/>
        </p:spPr>
        <p:txBody>
          <a:bodyPr wrap="square" rtlCol="0">
            <a:spAutoFit/>
          </a:bodyPr>
          <a:lstStyle/>
          <a:p>
            <a:pPr algn="ctr"/>
            <a:r>
              <a:rPr lang="en-US" sz="1400" b="1" dirty="0" smtClean="0"/>
              <a:t>* Abhishek Verma</a:t>
            </a:r>
            <a:r>
              <a:rPr lang="en-US" sz="1400" dirty="0" smtClean="0"/>
              <a:t>, </a:t>
            </a:r>
            <a:r>
              <a:rPr lang="en-US" sz="1400" dirty="0" err="1" smtClean="0"/>
              <a:t>Ludmila</a:t>
            </a:r>
            <a:r>
              <a:rPr lang="en-US" sz="1400" dirty="0" smtClean="0"/>
              <a:t> </a:t>
            </a:r>
            <a:r>
              <a:rPr lang="en-US" sz="1400" dirty="0" err="1" smtClean="0"/>
              <a:t>Cherkasova</a:t>
            </a:r>
            <a:r>
              <a:rPr lang="en-US" sz="1400" dirty="0" smtClean="0"/>
              <a:t>, Vijay S. Kumar and Roy H. Campbell, </a:t>
            </a:r>
            <a:r>
              <a:rPr lang="en-US" sz="1400" i="1" dirty="0" smtClean="0"/>
              <a:t>"Deadline-based Workload Management for MapReduce Environments”</a:t>
            </a:r>
            <a:r>
              <a:rPr lang="en-US" sz="1400" dirty="0" smtClean="0"/>
              <a:t>. Network Operations and Management Symposium (</a:t>
            </a:r>
            <a:r>
              <a:rPr lang="en-US" sz="1400" b="1" dirty="0" smtClean="0"/>
              <a:t>NOMS</a:t>
            </a:r>
            <a:r>
              <a:rPr lang="en-US" sz="1400" dirty="0" smtClean="0"/>
              <a:t>), 2012.</a:t>
            </a:r>
            <a:endParaRPr lang="en-US" sz="1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3528"/>
          </a:xfrm>
        </p:spPr>
        <p:txBody>
          <a:bodyPr/>
          <a:lstStyle/>
          <a:p>
            <a:r>
              <a:rPr lang="en-US" dirty="0" smtClean="0"/>
              <a:t>Comparing Different Mechanisms</a:t>
            </a:r>
            <a:endParaRPr lang="en-US" dirty="0"/>
          </a:p>
        </p:txBody>
      </p:sp>
      <p:sp>
        <p:nvSpPr>
          <p:cNvPr id="4" name="Slide Number Placeholder 3"/>
          <p:cNvSpPr>
            <a:spLocks noGrp="1"/>
          </p:cNvSpPr>
          <p:nvPr>
            <p:ph type="sldNum" sz="quarter" idx="12"/>
          </p:nvPr>
        </p:nvSpPr>
        <p:spPr>
          <a:xfrm>
            <a:off x="6553200" y="6440224"/>
            <a:ext cx="2133600" cy="365125"/>
          </a:xfrm>
        </p:spPr>
        <p:txBody>
          <a:bodyPr/>
          <a:lstStyle/>
          <a:p>
            <a:fld id="{CD2691D3-B066-DD47-8880-1560D6621C1C}" type="slidenum">
              <a:rPr lang="en-US" smtClean="0"/>
              <a:pPr/>
              <a:t>43</a:t>
            </a:fld>
            <a:endParaRPr lang="en-US" dirty="0"/>
          </a:p>
        </p:txBody>
      </p:sp>
      <p:graphicFrame>
        <p:nvGraphicFramePr>
          <p:cNvPr id="5" name="Chart 4"/>
          <p:cNvGraphicFramePr/>
          <p:nvPr/>
        </p:nvGraphicFramePr>
        <p:xfrm>
          <a:off x="4826000" y="1417638"/>
          <a:ext cx="4368800" cy="411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457200" y="1417638"/>
          <a:ext cx="41148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7" name="Rounded Rectangle 6"/>
          <p:cNvSpPr/>
          <p:nvPr/>
        </p:nvSpPr>
        <p:spPr>
          <a:xfrm>
            <a:off x="1785072" y="3091268"/>
            <a:ext cx="167725" cy="1629504"/>
          </a:xfrm>
          <a:prstGeom prst="roundRect">
            <a:avLst/>
          </a:prstGeom>
          <a:solidFill>
            <a:srgbClr val="FFFF00">
              <a:alpha val="38000"/>
            </a:srgb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ounded Rectangle 9"/>
          <p:cNvSpPr/>
          <p:nvPr/>
        </p:nvSpPr>
        <p:spPr>
          <a:xfrm>
            <a:off x="588980" y="5643351"/>
            <a:ext cx="3867705" cy="843206"/>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Min-EDF-WC misses 2 times lesser job deadlines than Min-EDF</a:t>
            </a:r>
          </a:p>
        </p:txBody>
      </p:sp>
      <p:sp>
        <p:nvSpPr>
          <p:cNvPr id="11" name="Rounded Rectangle 10"/>
          <p:cNvSpPr/>
          <p:nvPr/>
        </p:nvSpPr>
        <p:spPr>
          <a:xfrm>
            <a:off x="4890975" y="5610033"/>
            <a:ext cx="3867705" cy="843206"/>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Min-EDF-WC leads to smaller job completion times than Min-EDF</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a:t>
            </a:r>
            <a:r>
              <a:rPr lang="en-US" dirty="0" smtClean="0"/>
              <a:t> </a:t>
            </a:r>
            <a:r>
              <a:rPr lang="en-US" dirty="0" smtClean="0"/>
              <a:t>Benchmarking Different Hardware</a:t>
            </a:r>
            <a:endParaRPr lang="en-US" dirty="0"/>
          </a:p>
        </p:txBody>
      </p:sp>
      <p:sp>
        <p:nvSpPr>
          <p:cNvPr id="3" name="Content Placeholder 2"/>
          <p:cNvSpPr>
            <a:spLocks noGrp="1"/>
          </p:cNvSpPr>
          <p:nvPr>
            <p:ph idx="1"/>
          </p:nvPr>
        </p:nvSpPr>
        <p:spPr>
          <a:xfrm>
            <a:off x="457200" y="1394586"/>
            <a:ext cx="8229600" cy="1730700"/>
          </a:xfrm>
        </p:spPr>
        <p:txBody>
          <a:bodyPr>
            <a:noAutofit/>
          </a:bodyPr>
          <a:lstStyle/>
          <a:p>
            <a:pPr>
              <a:lnSpc>
                <a:spcPct val="90000"/>
              </a:lnSpc>
              <a:spcAft>
                <a:spcPts val="600"/>
              </a:spcAft>
            </a:pPr>
            <a:r>
              <a:rPr lang="en-US" sz="2400" dirty="0" smtClean="0"/>
              <a:t>Enterprises replace datacenter machines </a:t>
            </a:r>
          </a:p>
          <a:p>
            <a:pPr lvl="1">
              <a:lnSpc>
                <a:spcPct val="90000"/>
              </a:lnSpc>
              <a:spcAft>
                <a:spcPts val="600"/>
              </a:spcAft>
            </a:pPr>
            <a:r>
              <a:rPr lang="en-US" sz="2000" dirty="0" smtClean="0"/>
              <a:t>On average every 3 years</a:t>
            </a:r>
          </a:p>
          <a:p>
            <a:pPr>
              <a:lnSpc>
                <a:spcPct val="90000"/>
              </a:lnSpc>
              <a:spcAft>
                <a:spcPts val="600"/>
              </a:spcAft>
            </a:pPr>
            <a:r>
              <a:rPr lang="en-US" sz="2400" dirty="0" smtClean="0"/>
              <a:t>Given a set of hardware choices, which one should be picked?</a:t>
            </a:r>
          </a:p>
          <a:p>
            <a:pPr>
              <a:lnSpc>
                <a:spcPct val="90000"/>
              </a:lnSpc>
              <a:spcAft>
                <a:spcPts val="600"/>
              </a:spcAft>
            </a:pPr>
            <a:r>
              <a:rPr lang="en-US" sz="2400" dirty="0"/>
              <a:t>How many machines of the new configuration are required for handling the same workload</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21469749-3649-304A-8BFB-2C6AB5D4C384}" type="slidenum">
              <a:rPr lang="en-US" smtClean="0"/>
              <a:pPr/>
              <a:t>44</a:t>
            </a:fld>
            <a:endParaRPr lang="en-US"/>
          </a:p>
        </p:txBody>
      </p:sp>
      <p:grpSp>
        <p:nvGrpSpPr>
          <p:cNvPr id="14" name="Group 13"/>
          <p:cNvGrpSpPr/>
          <p:nvPr/>
        </p:nvGrpSpPr>
        <p:grpSpPr>
          <a:xfrm>
            <a:off x="1866907" y="3475681"/>
            <a:ext cx="5226421" cy="1714631"/>
            <a:chOff x="1999268" y="3675852"/>
            <a:chExt cx="5226421" cy="1714631"/>
          </a:xfrm>
        </p:grpSpPr>
        <p:pic>
          <p:nvPicPr>
            <p:cNvPr id="36866" name="Picture 2"/>
            <p:cNvPicPr>
              <a:picLocks noChangeAspect="1" noChangeArrowheads="1"/>
            </p:cNvPicPr>
            <p:nvPr/>
          </p:nvPicPr>
          <p:blipFill>
            <a:blip r:embed="rId2"/>
            <a:srcRect/>
            <a:stretch>
              <a:fillRect/>
            </a:stretch>
          </p:blipFill>
          <p:spPr bwMode="auto">
            <a:xfrm>
              <a:off x="1999268" y="3675852"/>
              <a:ext cx="1714631" cy="1714631"/>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5415123" y="3755073"/>
              <a:ext cx="1810566" cy="1556189"/>
            </a:xfrm>
            <a:prstGeom prst="rect">
              <a:avLst/>
            </a:prstGeom>
            <a:noFill/>
            <a:ln w="9525">
              <a:noFill/>
              <a:miter lim="800000"/>
              <a:headEnd/>
              <a:tailEnd/>
            </a:ln>
            <a:effectLst/>
          </p:spPr>
        </p:pic>
        <p:cxnSp>
          <p:nvCxnSpPr>
            <p:cNvPr id="8" name="Straight Arrow Connector 7"/>
            <p:cNvCxnSpPr/>
            <p:nvPr/>
          </p:nvCxnSpPr>
          <p:spPr>
            <a:xfrm flipV="1">
              <a:off x="3749849" y="4553029"/>
              <a:ext cx="1581406" cy="11982"/>
            </a:xfrm>
            <a:prstGeom prst="straightConnector1">
              <a:avLst/>
            </a:prstGeom>
            <a:ln w="381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3869078" y="3995508"/>
            <a:ext cx="1032028" cy="369332"/>
          </a:xfrm>
          <a:prstGeom prst="rect">
            <a:avLst/>
          </a:prstGeom>
          <a:noFill/>
        </p:spPr>
        <p:txBody>
          <a:bodyPr wrap="none" rtlCol="0">
            <a:spAutoFit/>
          </a:bodyPr>
          <a:lstStyle/>
          <a:p>
            <a:r>
              <a:rPr lang="en-US" dirty="0" smtClean="0"/>
              <a:t>3) Model</a:t>
            </a:r>
            <a:endParaRPr lang="en-US" dirty="0"/>
          </a:p>
        </p:txBody>
      </p:sp>
      <p:sp>
        <p:nvSpPr>
          <p:cNvPr id="10" name="TextBox 9"/>
          <p:cNvSpPr txBox="1"/>
          <p:nvPr/>
        </p:nvSpPr>
        <p:spPr>
          <a:xfrm>
            <a:off x="193520" y="4065643"/>
            <a:ext cx="1903085" cy="646331"/>
          </a:xfrm>
          <a:prstGeom prst="rect">
            <a:avLst/>
          </a:prstGeom>
          <a:noFill/>
        </p:spPr>
        <p:txBody>
          <a:bodyPr wrap="none" rtlCol="0">
            <a:spAutoFit/>
          </a:bodyPr>
          <a:lstStyle/>
          <a:p>
            <a:r>
              <a:rPr lang="en-US" dirty="0" smtClean="0"/>
              <a:t>1) Run benchmark</a:t>
            </a:r>
          </a:p>
          <a:p>
            <a:r>
              <a:rPr lang="en-US" dirty="0" smtClean="0"/>
              <a:t>     on old cluster</a:t>
            </a:r>
            <a:endParaRPr lang="en-US" dirty="0"/>
          </a:p>
        </p:txBody>
      </p:sp>
      <p:sp>
        <p:nvSpPr>
          <p:cNvPr id="11" name="TextBox 10"/>
          <p:cNvSpPr txBox="1"/>
          <p:nvPr/>
        </p:nvSpPr>
        <p:spPr>
          <a:xfrm>
            <a:off x="7110632" y="4029692"/>
            <a:ext cx="1903085" cy="646331"/>
          </a:xfrm>
          <a:prstGeom prst="rect">
            <a:avLst/>
          </a:prstGeom>
          <a:noFill/>
        </p:spPr>
        <p:txBody>
          <a:bodyPr wrap="none" rtlCol="0">
            <a:spAutoFit/>
          </a:bodyPr>
          <a:lstStyle/>
          <a:p>
            <a:r>
              <a:rPr lang="en-US" dirty="0" smtClean="0"/>
              <a:t>2) Run benchmark</a:t>
            </a:r>
          </a:p>
          <a:p>
            <a:r>
              <a:rPr lang="en-US" dirty="0" smtClean="0"/>
              <a:t>     on new cluster</a:t>
            </a:r>
            <a:endParaRPr lang="en-US" dirty="0"/>
          </a:p>
        </p:txBody>
      </p:sp>
      <p:sp>
        <p:nvSpPr>
          <p:cNvPr id="12" name="TextBox 11"/>
          <p:cNvSpPr txBox="1"/>
          <p:nvPr/>
        </p:nvSpPr>
        <p:spPr>
          <a:xfrm>
            <a:off x="1338051" y="5378337"/>
            <a:ext cx="2758647" cy="646331"/>
          </a:xfrm>
          <a:prstGeom prst="rect">
            <a:avLst/>
          </a:prstGeom>
          <a:noFill/>
        </p:spPr>
        <p:txBody>
          <a:bodyPr wrap="square" rtlCol="0">
            <a:spAutoFit/>
          </a:bodyPr>
          <a:lstStyle/>
          <a:p>
            <a:r>
              <a:rPr lang="en-US" dirty="0" smtClean="0"/>
              <a:t>4) Measure performance of                       </a:t>
            </a:r>
          </a:p>
          <a:p>
            <a:r>
              <a:rPr lang="en-US" dirty="0" smtClean="0"/>
              <a:t>     workload on old cluster</a:t>
            </a:r>
            <a:endParaRPr lang="en-US" dirty="0"/>
          </a:p>
        </p:txBody>
      </p:sp>
      <p:sp>
        <p:nvSpPr>
          <p:cNvPr id="13" name="TextBox 12"/>
          <p:cNvSpPr txBox="1"/>
          <p:nvPr/>
        </p:nvSpPr>
        <p:spPr>
          <a:xfrm>
            <a:off x="5019194" y="5378337"/>
            <a:ext cx="2758647" cy="646331"/>
          </a:xfrm>
          <a:prstGeom prst="rect">
            <a:avLst/>
          </a:prstGeom>
          <a:noFill/>
        </p:spPr>
        <p:txBody>
          <a:bodyPr wrap="square" rtlCol="0">
            <a:spAutoFit/>
          </a:bodyPr>
          <a:lstStyle/>
          <a:p>
            <a:r>
              <a:rPr lang="en-US" b="1" dirty="0" smtClean="0">
                <a:solidFill>
                  <a:srgbClr val="800000"/>
                </a:solidFill>
              </a:rPr>
              <a:t>5) Estimate performance</a:t>
            </a:r>
          </a:p>
          <a:p>
            <a:r>
              <a:rPr lang="en-US" b="1" dirty="0" smtClean="0">
                <a:solidFill>
                  <a:srgbClr val="800000"/>
                </a:solidFill>
              </a:rPr>
              <a:t>     on new cluster</a:t>
            </a:r>
            <a:endParaRPr lang="en-US" b="1" dirty="0">
              <a:solidFill>
                <a:srgbClr val="80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8600"/>
          </a:xfrm>
        </p:spPr>
        <p:txBody>
          <a:bodyPr/>
          <a:lstStyle/>
          <a:p>
            <a:r>
              <a:rPr lang="en-US" dirty="0" smtClean="0"/>
              <a:t>Approach</a:t>
            </a:r>
            <a:endParaRPr lang="en-US" dirty="0"/>
          </a:p>
        </p:txBody>
      </p:sp>
      <p:sp>
        <p:nvSpPr>
          <p:cNvPr id="3" name="Content Placeholder 2"/>
          <p:cNvSpPr>
            <a:spLocks noGrp="1"/>
          </p:cNvSpPr>
          <p:nvPr>
            <p:ph idx="1"/>
          </p:nvPr>
        </p:nvSpPr>
        <p:spPr>
          <a:xfrm>
            <a:off x="275770" y="1491343"/>
            <a:ext cx="8686801" cy="4525963"/>
          </a:xfrm>
        </p:spPr>
        <p:txBody>
          <a:bodyPr>
            <a:normAutofit fontScale="85000" lnSpcReduction="10000"/>
          </a:bodyPr>
          <a:lstStyle/>
          <a:p>
            <a:pPr>
              <a:spcAft>
                <a:spcPts val="1200"/>
              </a:spcAft>
            </a:pPr>
            <a:r>
              <a:rPr lang="en-US" dirty="0" smtClean="0"/>
              <a:t>Design </a:t>
            </a:r>
            <a:r>
              <a:rPr lang="en-US" dirty="0" smtClean="0"/>
              <a:t>a </a:t>
            </a:r>
            <a:r>
              <a:rPr lang="en-US" dirty="0" smtClean="0"/>
              <a:t>parameterized synthetic </a:t>
            </a:r>
            <a:r>
              <a:rPr lang="en-US" dirty="0" smtClean="0"/>
              <a:t>MapReduce </a:t>
            </a:r>
            <a:r>
              <a:rPr lang="en-US" dirty="0" smtClean="0"/>
              <a:t>application.</a:t>
            </a:r>
          </a:p>
          <a:p>
            <a:pPr>
              <a:spcAft>
                <a:spcPts val="1200"/>
              </a:spcAft>
            </a:pPr>
            <a:r>
              <a:rPr lang="en-US" dirty="0" smtClean="0"/>
              <a:t>Break down task execution into phases</a:t>
            </a:r>
          </a:p>
          <a:p>
            <a:pPr lvl="1">
              <a:spcAft>
                <a:spcPts val="1200"/>
              </a:spcAft>
            </a:pPr>
            <a:r>
              <a:rPr lang="en-US" dirty="0" smtClean="0"/>
              <a:t>Map: read, map, collect, spill and merge</a:t>
            </a:r>
          </a:p>
          <a:p>
            <a:pPr lvl="1">
              <a:spcAft>
                <a:spcPts val="1200"/>
              </a:spcAft>
            </a:pPr>
            <a:r>
              <a:rPr lang="en-US" dirty="0" smtClean="0"/>
              <a:t>Reduce:</a:t>
            </a:r>
            <a:r>
              <a:rPr lang="en-US" dirty="0" smtClean="0"/>
              <a:t> shuffle, reduce </a:t>
            </a:r>
            <a:r>
              <a:rPr lang="en-US" dirty="0" smtClean="0"/>
              <a:t>write</a:t>
            </a:r>
          </a:p>
          <a:p>
            <a:pPr>
              <a:spcAft>
                <a:spcPts val="1200"/>
              </a:spcAft>
            </a:pPr>
            <a:r>
              <a:rPr lang="en-US" dirty="0" smtClean="0"/>
              <a:t>Find </a:t>
            </a:r>
            <a:r>
              <a:rPr lang="en-US" dirty="0" smtClean="0"/>
              <a:t>a </a:t>
            </a:r>
            <a:r>
              <a:rPr lang="en-US" dirty="0" smtClean="0"/>
              <a:t>small set of </a:t>
            </a:r>
            <a:r>
              <a:rPr lang="en-US" dirty="0" smtClean="0"/>
              <a:t>these synthetic applications onto which any MapReduce workload can be </a:t>
            </a:r>
            <a:r>
              <a:rPr lang="en-US" dirty="0" smtClean="0"/>
              <a:t>projected</a:t>
            </a:r>
          </a:p>
          <a:p>
            <a:pPr>
              <a:spcAft>
                <a:spcPts val="1200"/>
              </a:spcAft>
            </a:pPr>
            <a:r>
              <a:rPr lang="en-US" dirty="0" smtClean="0"/>
              <a:t>Using </a:t>
            </a:r>
            <a:r>
              <a:rPr lang="en-US" dirty="0" smtClean="0"/>
              <a:t>performance of the </a:t>
            </a:r>
            <a:r>
              <a:rPr lang="en-US" dirty="0" smtClean="0"/>
              <a:t>benchmarks </a:t>
            </a:r>
            <a:r>
              <a:rPr lang="en-US" dirty="0" smtClean="0"/>
              <a:t>on old and new hardware, estimate performance of any workload on new hardware</a:t>
            </a:r>
          </a:p>
        </p:txBody>
      </p:sp>
      <p:sp>
        <p:nvSpPr>
          <p:cNvPr id="4" name="Slide Number Placeholder 3"/>
          <p:cNvSpPr>
            <a:spLocks noGrp="1"/>
          </p:cNvSpPr>
          <p:nvPr>
            <p:ph type="sldNum" sz="quarter" idx="12"/>
          </p:nvPr>
        </p:nvSpPr>
        <p:spPr/>
        <p:txBody>
          <a:bodyPr/>
          <a:lstStyle/>
          <a:p>
            <a:fld id="{21469749-3649-304A-8BFB-2C6AB5D4C384}" type="slidenum">
              <a:rPr lang="en-US" smtClean="0"/>
              <a:pPr/>
              <a:t>45</a:t>
            </a:fld>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3267"/>
          </a:xfrm>
        </p:spPr>
        <p:txBody>
          <a:bodyPr/>
          <a:lstStyle/>
          <a:p>
            <a:r>
              <a:rPr lang="en-US" dirty="0" smtClean="0">
                <a:latin typeface="+mn-lt"/>
              </a:rPr>
              <a:t>Distributed Benchmarking</a:t>
            </a:r>
            <a:endParaRPr lang="en-US" dirty="0">
              <a:latin typeface="+mn-lt"/>
            </a:endParaRPr>
          </a:p>
        </p:txBody>
      </p:sp>
      <p:sp>
        <p:nvSpPr>
          <p:cNvPr id="4" name="Slide Number Placeholder 3"/>
          <p:cNvSpPr>
            <a:spLocks noGrp="1"/>
          </p:cNvSpPr>
          <p:nvPr>
            <p:ph type="sldNum" sz="quarter" idx="12"/>
          </p:nvPr>
        </p:nvSpPr>
        <p:spPr/>
        <p:txBody>
          <a:bodyPr/>
          <a:lstStyle/>
          <a:p>
            <a:fld id="{D009EEE7-7C93-834A-B316-B317D8CC8786}" type="slidenum">
              <a:rPr lang="en-US" smtClean="0"/>
              <a:pPr/>
              <a:t>46</a:t>
            </a:fld>
            <a:endParaRPr lang="en-US"/>
          </a:p>
        </p:txBody>
      </p:sp>
      <p:sp>
        <p:nvSpPr>
          <p:cNvPr id="6" name="Vertical Scroll 5"/>
          <p:cNvSpPr/>
          <p:nvPr/>
        </p:nvSpPr>
        <p:spPr>
          <a:xfrm>
            <a:off x="198758" y="2575008"/>
            <a:ext cx="2571049" cy="2599455"/>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1645734965"/>
              </p:ext>
            </p:extLst>
          </p:nvPr>
        </p:nvGraphicFramePr>
        <p:xfrm>
          <a:off x="539449" y="2929474"/>
          <a:ext cx="1891694" cy="2011680"/>
        </p:xfrm>
        <a:graphic>
          <a:graphicData uri="http://schemas.openxmlformats.org/drawingml/2006/table">
            <a:tbl>
              <a:tblPr firstRow="1" bandRow="1">
                <a:tableStyleId>{073A0DAA-6AF3-43AB-8588-CEC1D06C72B9}</a:tableStyleId>
              </a:tblPr>
              <a:tblGrid>
                <a:gridCol w="746318"/>
                <a:gridCol w="1145376"/>
              </a:tblGrid>
              <a:tr h="312766">
                <a:tc>
                  <a:txBody>
                    <a:bodyPr/>
                    <a:lstStyle/>
                    <a:p>
                      <a:pPr algn="ctr"/>
                      <a:r>
                        <a:rPr lang="en-US" sz="1600" dirty="0" smtClean="0">
                          <a:latin typeface="+mn-lt"/>
                          <a:cs typeface="Times New Roman"/>
                        </a:rPr>
                        <a:t>Param</a:t>
                      </a:r>
                      <a:endParaRPr lang="en-US" sz="1600" dirty="0">
                        <a:latin typeface="+mn-lt"/>
                        <a:cs typeface="Times New Roman"/>
                      </a:endParaRPr>
                    </a:p>
                  </a:txBody>
                  <a:tcPr/>
                </a:tc>
                <a:tc>
                  <a:txBody>
                    <a:bodyPr/>
                    <a:lstStyle/>
                    <a:p>
                      <a:pPr algn="ctr"/>
                      <a:r>
                        <a:rPr lang="en-US" sz="1600" dirty="0" smtClean="0">
                          <a:latin typeface="+mn-lt"/>
                          <a:cs typeface="Times New Roman"/>
                        </a:rPr>
                        <a:t>Values</a:t>
                      </a:r>
                    </a:p>
                  </a:txBody>
                  <a:tcPr/>
                </a:tc>
              </a:tr>
              <a:tr h="312766">
                <a:tc>
                  <a:txBody>
                    <a:bodyPr/>
                    <a:lstStyle/>
                    <a:p>
                      <a:pPr algn="ctr"/>
                      <a:r>
                        <a:rPr lang="en-US" sz="1600" dirty="0" smtClean="0">
                          <a:latin typeface="+mn-lt"/>
                          <a:cs typeface="Times New Roman"/>
                        </a:rPr>
                        <a:t>M</a:t>
                      </a:r>
                      <a:r>
                        <a:rPr lang="en-US" sz="1600" baseline="-25000" dirty="0" smtClean="0">
                          <a:latin typeface="+mn-lt"/>
                          <a:cs typeface="Times New Roman"/>
                        </a:rPr>
                        <a:t>Inp</a:t>
                      </a:r>
                      <a:endParaRPr lang="en-US" sz="1600" baseline="-25000" dirty="0">
                        <a:latin typeface="+mn-lt"/>
                        <a:cs typeface="Times New Roman"/>
                      </a:endParaRPr>
                    </a:p>
                  </a:txBody>
                  <a:tcPr/>
                </a:tc>
                <a:tc>
                  <a:txBody>
                    <a:bodyPr/>
                    <a:lstStyle/>
                    <a:p>
                      <a:r>
                        <a:rPr lang="en-US" sz="1600" dirty="0" smtClean="0">
                          <a:latin typeface="+mn-lt"/>
                          <a:cs typeface="Times New Roman"/>
                        </a:rPr>
                        <a:t>32, 64</a:t>
                      </a:r>
                    </a:p>
                  </a:txBody>
                  <a:tcPr/>
                </a:tc>
              </a:tr>
              <a:tr h="312766">
                <a:tc>
                  <a:txBody>
                    <a:bodyPr/>
                    <a:lstStyle/>
                    <a:p>
                      <a:pPr algn="ctr"/>
                      <a:r>
                        <a:rPr lang="en-US" sz="1600" dirty="0" smtClean="0">
                          <a:latin typeface="+mn-lt"/>
                          <a:cs typeface="Times New Roman"/>
                        </a:rPr>
                        <a:t>M</a:t>
                      </a:r>
                      <a:r>
                        <a:rPr lang="en-US" sz="1600" baseline="-25000" dirty="0" smtClean="0">
                          <a:latin typeface="+mn-lt"/>
                          <a:cs typeface="Times New Roman"/>
                        </a:rPr>
                        <a:t>Comp</a:t>
                      </a:r>
                      <a:endParaRPr lang="en-US" sz="1600" baseline="-25000" dirty="0">
                        <a:latin typeface="+mn-lt"/>
                        <a:cs typeface="Times New Roman"/>
                      </a:endParaRPr>
                    </a:p>
                  </a:txBody>
                  <a:tcPr/>
                </a:tc>
                <a:tc>
                  <a:txBody>
                    <a:bodyPr/>
                    <a:lstStyle/>
                    <a:p>
                      <a:r>
                        <a:rPr lang="en-US" sz="1600" dirty="0" smtClean="0">
                          <a:latin typeface="+mn-lt"/>
                          <a:cs typeface="Times New Roman"/>
                        </a:rPr>
                        <a:t>1000, 4000</a:t>
                      </a:r>
                    </a:p>
                  </a:txBody>
                  <a:tcPr/>
                </a:tc>
              </a:tr>
              <a:tr h="327631">
                <a:tc>
                  <a:txBody>
                    <a:bodyPr/>
                    <a:lstStyle/>
                    <a:p>
                      <a:pPr algn="ctr"/>
                      <a:r>
                        <a:rPr lang="en-US" sz="1600" dirty="0" smtClean="0">
                          <a:latin typeface="+mn-lt"/>
                          <a:cs typeface="Times New Roman"/>
                        </a:rPr>
                        <a:t>M</a:t>
                      </a:r>
                      <a:r>
                        <a:rPr lang="en-US" sz="1600" baseline="-25000" dirty="0" smtClean="0">
                          <a:latin typeface="+mn-lt"/>
                          <a:cs typeface="Times New Roman"/>
                        </a:rPr>
                        <a:t>Sel</a:t>
                      </a:r>
                      <a:endParaRPr lang="en-US" sz="1600" baseline="-25000" dirty="0">
                        <a:latin typeface="+mn-lt"/>
                        <a:cs typeface="Times New Roman"/>
                      </a:endParaRPr>
                    </a:p>
                  </a:txBody>
                  <a:tcPr/>
                </a:tc>
                <a:tc>
                  <a:txBody>
                    <a:bodyPr/>
                    <a:lstStyle/>
                    <a:p>
                      <a:r>
                        <a:rPr lang="en-US" sz="1600" dirty="0" smtClean="0">
                          <a:latin typeface="+mn-lt"/>
                          <a:cs typeface="Times New Roman"/>
                        </a:rPr>
                        <a:t>0.2, 1.0,</a:t>
                      </a:r>
                      <a:r>
                        <a:rPr lang="en-US" sz="1600" baseline="0" dirty="0" smtClean="0">
                          <a:latin typeface="+mn-lt"/>
                          <a:cs typeface="Times New Roman"/>
                        </a:rPr>
                        <a:t> 2.0</a:t>
                      </a:r>
                      <a:endParaRPr lang="en-US" sz="1600" dirty="0" smtClean="0">
                        <a:latin typeface="+mn-lt"/>
                        <a:cs typeface="Times New Roman"/>
                      </a:endParaRPr>
                    </a:p>
                  </a:txBody>
                  <a:tcPr/>
                </a:tc>
              </a:tr>
              <a:tr h="312766">
                <a:tc>
                  <a:txBody>
                    <a:bodyPr/>
                    <a:lstStyle/>
                    <a:p>
                      <a:pPr algn="ctr"/>
                      <a:r>
                        <a:rPr lang="en-US" sz="1600" dirty="0" smtClean="0">
                          <a:latin typeface="+mn-lt"/>
                          <a:cs typeface="Times New Roman"/>
                        </a:rPr>
                        <a:t>R</a:t>
                      </a:r>
                      <a:r>
                        <a:rPr lang="en-US" sz="1600" baseline="-25000" dirty="0" smtClean="0">
                          <a:latin typeface="+mn-lt"/>
                          <a:cs typeface="Times New Roman"/>
                        </a:rPr>
                        <a:t>Comp</a:t>
                      </a:r>
                      <a:endParaRPr lang="en-US" sz="1600" baseline="-25000" dirty="0">
                        <a:latin typeface="+mn-lt"/>
                        <a:cs typeface="Times New Roman"/>
                      </a:endParaRPr>
                    </a:p>
                  </a:txBody>
                  <a:tcPr/>
                </a:tc>
                <a:tc>
                  <a:txBody>
                    <a:bodyPr/>
                    <a:lstStyle/>
                    <a:p>
                      <a:r>
                        <a:rPr lang="en-US" sz="1600" dirty="0" smtClean="0">
                          <a:latin typeface="+mn-lt"/>
                          <a:cs typeface="Times New Roman"/>
                        </a:rPr>
                        <a:t>3000, 5000</a:t>
                      </a:r>
                    </a:p>
                  </a:txBody>
                  <a:tcPr/>
                </a:tc>
              </a:tr>
              <a:tr h="327631">
                <a:tc>
                  <a:txBody>
                    <a:bodyPr/>
                    <a:lstStyle/>
                    <a:p>
                      <a:pPr algn="ctr"/>
                      <a:r>
                        <a:rPr lang="en-US" sz="1600" baseline="0" dirty="0" smtClean="0">
                          <a:latin typeface="+mn-lt"/>
                          <a:cs typeface="Times New Roman"/>
                        </a:rPr>
                        <a:t>R</a:t>
                      </a:r>
                      <a:r>
                        <a:rPr lang="en-US" sz="1600" baseline="-25000" dirty="0" smtClean="0">
                          <a:latin typeface="+mn-lt"/>
                          <a:cs typeface="Times New Roman"/>
                        </a:rPr>
                        <a:t>Sel</a:t>
                      </a:r>
                      <a:endParaRPr lang="en-US" sz="1600" baseline="-25000" dirty="0">
                        <a:latin typeface="+mn-lt"/>
                        <a:cs typeface="Times New Roman"/>
                      </a:endParaRPr>
                    </a:p>
                  </a:txBody>
                  <a:tcPr/>
                </a:tc>
                <a:tc>
                  <a:txBody>
                    <a:bodyPr/>
                    <a:lstStyle/>
                    <a:p>
                      <a:r>
                        <a:rPr lang="en-US" sz="1600" dirty="0" smtClean="0">
                          <a:latin typeface="+mn-lt"/>
                          <a:cs typeface="Times New Roman"/>
                        </a:rPr>
                        <a:t>0.1, 0.5,</a:t>
                      </a:r>
                      <a:r>
                        <a:rPr lang="en-US" sz="1600" baseline="0" dirty="0" smtClean="0">
                          <a:latin typeface="+mn-lt"/>
                          <a:cs typeface="Times New Roman"/>
                        </a:rPr>
                        <a:t> 1.0</a:t>
                      </a:r>
                      <a:endParaRPr lang="en-US" sz="1600" dirty="0" smtClean="0">
                        <a:latin typeface="+mn-lt"/>
                        <a:cs typeface="Times New Roman"/>
                      </a:endParaRPr>
                    </a:p>
                  </a:txBody>
                  <a:tcPr/>
                </a:tc>
              </a:tr>
            </a:tbl>
          </a:graphicData>
        </a:graphic>
      </p:graphicFrame>
      <p:sp>
        <p:nvSpPr>
          <p:cNvPr id="17" name="TextBox 16"/>
          <p:cNvSpPr txBox="1"/>
          <p:nvPr/>
        </p:nvSpPr>
        <p:spPr>
          <a:xfrm>
            <a:off x="247429" y="1813727"/>
            <a:ext cx="2807705" cy="400110"/>
          </a:xfrm>
          <a:prstGeom prst="rect">
            <a:avLst/>
          </a:prstGeom>
          <a:noFill/>
        </p:spPr>
        <p:txBody>
          <a:bodyPr wrap="none" rtlCol="0">
            <a:spAutoFit/>
          </a:bodyPr>
          <a:lstStyle/>
          <a:p>
            <a:r>
              <a:rPr lang="en-US" sz="2000" b="1" dirty="0" smtClean="0">
                <a:cs typeface="Times New Roman"/>
              </a:rPr>
              <a:t>Benchmark Specification</a:t>
            </a:r>
            <a:endParaRPr lang="en-US" sz="2000" b="1" dirty="0">
              <a:cs typeface="Times New Roman"/>
            </a:endParaRPr>
          </a:p>
        </p:txBody>
      </p:sp>
      <p:sp>
        <p:nvSpPr>
          <p:cNvPr id="5" name="Rectangle 4"/>
          <p:cNvSpPr/>
          <p:nvPr/>
        </p:nvSpPr>
        <p:spPr>
          <a:xfrm>
            <a:off x="3608650" y="1424069"/>
            <a:ext cx="1994783" cy="5091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a:cs typeface="Times New Roman"/>
            </a:endParaRPr>
          </a:p>
        </p:txBody>
      </p:sp>
      <p:sp>
        <p:nvSpPr>
          <p:cNvPr id="8" name="Can 7"/>
          <p:cNvSpPr/>
          <p:nvPr/>
        </p:nvSpPr>
        <p:spPr>
          <a:xfrm>
            <a:off x="4006572" y="1806558"/>
            <a:ext cx="1209248" cy="782145"/>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cs typeface="Times New Roman"/>
              </a:rPr>
              <a:t>Input Data</a:t>
            </a:r>
          </a:p>
          <a:p>
            <a:pPr algn="ctr"/>
            <a:r>
              <a:rPr lang="en-US" sz="1400" dirty="0" smtClean="0">
                <a:cs typeface="Times New Roman"/>
              </a:rPr>
              <a:t>M</a:t>
            </a:r>
            <a:r>
              <a:rPr lang="en-US" sz="1400" baseline="-25000" dirty="0" smtClean="0">
                <a:cs typeface="Times New Roman"/>
              </a:rPr>
              <a:t>Inp </a:t>
            </a:r>
            <a:r>
              <a:rPr lang="en-US" sz="1400" dirty="0" smtClean="0">
                <a:cs typeface="Times New Roman"/>
              </a:rPr>
              <a:t>= 32, 64</a:t>
            </a:r>
            <a:endParaRPr lang="en-US" sz="1400" baseline="-25000" dirty="0">
              <a:cs typeface="Times New Roman"/>
            </a:endParaRPr>
          </a:p>
        </p:txBody>
      </p:sp>
      <p:sp>
        <p:nvSpPr>
          <p:cNvPr id="9" name="Down Arrow 8"/>
          <p:cNvSpPr/>
          <p:nvPr/>
        </p:nvSpPr>
        <p:spPr>
          <a:xfrm>
            <a:off x="4506095" y="2664549"/>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10" name="Trapezoid 9"/>
          <p:cNvSpPr/>
          <p:nvPr/>
        </p:nvSpPr>
        <p:spPr>
          <a:xfrm>
            <a:off x="3725296" y="3087440"/>
            <a:ext cx="1779529" cy="78214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dirty="0" smtClean="0">
                <a:cs typeface="Times New Roman"/>
              </a:rPr>
              <a:t>Map Stage</a:t>
            </a:r>
          </a:p>
          <a:p>
            <a:pPr algn="ctr"/>
            <a:r>
              <a:rPr lang="en-US" sz="1400" dirty="0" smtClean="0">
                <a:cs typeface="Times New Roman"/>
              </a:rPr>
              <a:t>M</a:t>
            </a:r>
            <a:r>
              <a:rPr lang="en-US" sz="1400" baseline="-25000" dirty="0" smtClean="0">
                <a:cs typeface="Times New Roman"/>
              </a:rPr>
              <a:t>Comp</a:t>
            </a:r>
            <a:r>
              <a:rPr lang="en-US" sz="1400" dirty="0" smtClean="0">
                <a:cs typeface="Times New Roman"/>
              </a:rPr>
              <a:t>= 1000,4000</a:t>
            </a:r>
          </a:p>
          <a:p>
            <a:pPr algn="ctr"/>
            <a:r>
              <a:rPr lang="en-US" sz="1400" dirty="0" smtClean="0">
                <a:cs typeface="Times New Roman"/>
              </a:rPr>
              <a:t>M</a:t>
            </a:r>
            <a:r>
              <a:rPr lang="en-US" sz="1400" baseline="-25000" dirty="0" smtClean="0">
                <a:cs typeface="Times New Roman"/>
              </a:rPr>
              <a:t>Sel</a:t>
            </a:r>
            <a:r>
              <a:rPr lang="en-US" sz="1400" dirty="0" smtClean="0">
                <a:cs typeface="Times New Roman"/>
              </a:rPr>
              <a:t> = 0.2</a:t>
            </a:r>
            <a:endParaRPr lang="en-US" sz="1400" dirty="0">
              <a:cs typeface="Times New Roman"/>
            </a:endParaRPr>
          </a:p>
        </p:txBody>
      </p:sp>
      <p:grpSp>
        <p:nvGrpSpPr>
          <p:cNvPr id="11" name="Group 10"/>
          <p:cNvGrpSpPr/>
          <p:nvPr/>
        </p:nvGrpSpPr>
        <p:grpSpPr>
          <a:xfrm>
            <a:off x="3725295" y="4368323"/>
            <a:ext cx="1779529" cy="782145"/>
            <a:chOff x="4915504" y="3826933"/>
            <a:chExt cx="1828800" cy="914400"/>
          </a:xfrm>
        </p:grpSpPr>
        <p:sp>
          <p:nvSpPr>
            <p:cNvPr id="12" name="Trapezoid 11"/>
            <p:cNvSpPr/>
            <p:nvPr/>
          </p:nvSpPr>
          <p:spPr>
            <a:xfrm rot="10800000">
              <a:off x="4915504" y="3826933"/>
              <a:ext cx="1828800" cy="914400"/>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cs typeface="Times New Roman"/>
              </a:endParaRPr>
            </a:p>
          </p:txBody>
        </p:sp>
        <p:sp>
          <p:nvSpPr>
            <p:cNvPr id="13" name="TextBox 12"/>
            <p:cNvSpPr txBox="1"/>
            <p:nvPr/>
          </p:nvSpPr>
          <p:spPr>
            <a:xfrm>
              <a:off x="5032661" y="3835540"/>
              <a:ext cx="1594484" cy="863566"/>
            </a:xfrm>
            <a:prstGeom prst="rect">
              <a:avLst/>
            </a:prstGeom>
            <a:noFill/>
          </p:spPr>
          <p:txBody>
            <a:bodyPr wrap="none" rtlCol="0">
              <a:spAutoFit/>
            </a:bodyPr>
            <a:lstStyle/>
            <a:p>
              <a:pPr algn="ctr"/>
              <a:r>
                <a:rPr lang="en-US" sz="1400" dirty="0" smtClean="0">
                  <a:solidFill>
                    <a:schemeClr val="bg1"/>
                  </a:solidFill>
                  <a:cs typeface="Times New Roman"/>
                </a:rPr>
                <a:t>Reduce Stage</a:t>
              </a:r>
            </a:p>
            <a:p>
              <a:pPr algn="ctr"/>
              <a:r>
                <a:rPr lang="en-US" sz="1400" dirty="0" smtClean="0">
                  <a:solidFill>
                    <a:schemeClr val="bg1"/>
                  </a:solidFill>
                  <a:cs typeface="Times New Roman"/>
                </a:rPr>
                <a:t>R</a:t>
              </a:r>
              <a:r>
                <a:rPr lang="en-US" sz="1400" baseline="-25000" dirty="0" smtClean="0">
                  <a:solidFill>
                    <a:schemeClr val="bg1"/>
                  </a:solidFill>
                  <a:cs typeface="Times New Roman"/>
                </a:rPr>
                <a:t>Comp</a:t>
              </a:r>
              <a:r>
                <a:rPr lang="en-US" sz="1400" dirty="0" smtClean="0">
                  <a:solidFill>
                    <a:schemeClr val="bg1"/>
                  </a:solidFill>
                  <a:cs typeface="Times New Roman"/>
                </a:rPr>
                <a:t> = 3000, 5000</a:t>
              </a:r>
            </a:p>
            <a:p>
              <a:pPr algn="ctr"/>
              <a:r>
                <a:rPr lang="en-US" sz="1400" dirty="0" smtClean="0">
                  <a:solidFill>
                    <a:schemeClr val="bg1"/>
                  </a:solidFill>
                  <a:cs typeface="Times New Roman"/>
                </a:rPr>
                <a:t>R</a:t>
              </a:r>
              <a:r>
                <a:rPr lang="en-US" sz="1400" baseline="-25000" dirty="0" smtClean="0">
                  <a:solidFill>
                    <a:schemeClr val="bg1"/>
                  </a:solidFill>
                  <a:cs typeface="Times New Roman"/>
                </a:rPr>
                <a:t>Sel</a:t>
              </a:r>
              <a:r>
                <a:rPr lang="en-US" sz="1400" dirty="0" smtClean="0">
                  <a:solidFill>
                    <a:schemeClr val="bg1"/>
                  </a:solidFill>
                  <a:cs typeface="Times New Roman"/>
                </a:rPr>
                <a:t> = 0.1</a:t>
              </a:r>
              <a:endParaRPr lang="en-US" sz="1400" dirty="0">
                <a:solidFill>
                  <a:schemeClr val="bg1"/>
                </a:solidFill>
                <a:cs typeface="Times New Roman"/>
              </a:endParaRPr>
            </a:p>
          </p:txBody>
        </p:sp>
      </p:grpSp>
      <p:sp>
        <p:nvSpPr>
          <p:cNvPr id="14" name="Can 13"/>
          <p:cNvSpPr/>
          <p:nvPr/>
        </p:nvSpPr>
        <p:spPr>
          <a:xfrm>
            <a:off x="4006572" y="5649206"/>
            <a:ext cx="1209248" cy="782145"/>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cs typeface="Times New Roman"/>
              </a:rPr>
              <a:t>Output Data</a:t>
            </a:r>
            <a:endParaRPr lang="en-US" sz="1400" baseline="-25000" dirty="0">
              <a:cs typeface="Times New Roman"/>
            </a:endParaRPr>
          </a:p>
        </p:txBody>
      </p:sp>
      <p:sp>
        <p:nvSpPr>
          <p:cNvPr id="15" name="Down Arrow 14"/>
          <p:cNvSpPr/>
          <p:nvPr/>
        </p:nvSpPr>
        <p:spPr>
          <a:xfrm>
            <a:off x="4506095" y="3945432"/>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16" name="Down Arrow 15"/>
          <p:cNvSpPr/>
          <p:nvPr/>
        </p:nvSpPr>
        <p:spPr>
          <a:xfrm>
            <a:off x="4506095" y="5226314"/>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18" name="TextBox 17"/>
          <p:cNvSpPr txBox="1"/>
          <p:nvPr/>
        </p:nvSpPr>
        <p:spPr>
          <a:xfrm>
            <a:off x="3866019" y="1417638"/>
            <a:ext cx="1401246" cy="338554"/>
          </a:xfrm>
          <a:prstGeom prst="rect">
            <a:avLst/>
          </a:prstGeom>
          <a:noFill/>
        </p:spPr>
        <p:txBody>
          <a:bodyPr wrap="none" rtlCol="0">
            <a:spAutoFit/>
          </a:bodyPr>
          <a:lstStyle/>
          <a:p>
            <a:r>
              <a:rPr lang="en-US" sz="1600" b="1" dirty="0" smtClean="0">
                <a:cs typeface="Times New Roman"/>
              </a:rPr>
              <a:t>Benchmark #1</a:t>
            </a:r>
            <a:endParaRPr lang="en-US" sz="1600" b="1" dirty="0">
              <a:cs typeface="Times New Roman"/>
            </a:endParaRPr>
          </a:p>
        </p:txBody>
      </p:sp>
      <p:sp>
        <p:nvSpPr>
          <p:cNvPr id="19" name="Rectangle 18"/>
          <p:cNvSpPr/>
          <p:nvPr/>
        </p:nvSpPr>
        <p:spPr>
          <a:xfrm>
            <a:off x="6307680" y="1464689"/>
            <a:ext cx="1994783" cy="5091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a:cs typeface="Times New Roman"/>
            </a:endParaRPr>
          </a:p>
        </p:txBody>
      </p:sp>
      <p:sp>
        <p:nvSpPr>
          <p:cNvPr id="20" name="Can 19"/>
          <p:cNvSpPr/>
          <p:nvPr/>
        </p:nvSpPr>
        <p:spPr>
          <a:xfrm>
            <a:off x="6705597" y="1847177"/>
            <a:ext cx="1209248" cy="782145"/>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cs typeface="Times New Roman"/>
              </a:rPr>
              <a:t>Input Data</a:t>
            </a:r>
          </a:p>
          <a:p>
            <a:pPr algn="ctr"/>
            <a:r>
              <a:rPr lang="en-US" sz="1400" dirty="0" smtClean="0">
                <a:cs typeface="Times New Roman"/>
              </a:rPr>
              <a:t>M</a:t>
            </a:r>
            <a:r>
              <a:rPr lang="en-US" sz="1400" baseline="-25000" dirty="0" smtClean="0">
                <a:cs typeface="Times New Roman"/>
              </a:rPr>
              <a:t>Inp </a:t>
            </a:r>
            <a:r>
              <a:rPr lang="en-US" sz="1400" dirty="0" smtClean="0">
                <a:cs typeface="Times New Roman"/>
              </a:rPr>
              <a:t>= 32, 64</a:t>
            </a:r>
            <a:endParaRPr lang="en-US" sz="1400" baseline="-25000" dirty="0">
              <a:cs typeface="Times New Roman"/>
            </a:endParaRPr>
          </a:p>
        </p:txBody>
      </p:sp>
      <p:sp>
        <p:nvSpPr>
          <p:cNvPr id="21" name="Down Arrow 20"/>
          <p:cNvSpPr/>
          <p:nvPr/>
        </p:nvSpPr>
        <p:spPr>
          <a:xfrm>
            <a:off x="7205121" y="2705169"/>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22" name="Trapezoid 21"/>
          <p:cNvSpPr/>
          <p:nvPr/>
        </p:nvSpPr>
        <p:spPr>
          <a:xfrm>
            <a:off x="6424321" y="3128060"/>
            <a:ext cx="1779529" cy="78214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dirty="0" smtClean="0">
                <a:cs typeface="Times New Roman"/>
              </a:rPr>
              <a:t>Map Stage</a:t>
            </a:r>
          </a:p>
          <a:p>
            <a:pPr algn="ctr"/>
            <a:r>
              <a:rPr lang="en-US" sz="1400" dirty="0" smtClean="0">
                <a:cs typeface="Times New Roman"/>
              </a:rPr>
              <a:t>M</a:t>
            </a:r>
            <a:r>
              <a:rPr lang="en-US" sz="1400" baseline="-25000" dirty="0" smtClean="0">
                <a:cs typeface="Times New Roman"/>
              </a:rPr>
              <a:t>Comp</a:t>
            </a:r>
            <a:r>
              <a:rPr lang="en-US" sz="1400" dirty="0" smtClean="0">
                <a:cs typeface="Times New Roman"/>
              </a:rPr>
              <a:t>= 1000,4000</a:t>
            </a:r>
          </a:p>
          <a:p>
            <a:pPr algn="ctr"/>
            <a:r>
              <a:rPr lang="en-US" sz="1400" dirty="0" smtClean="0">
                <a:cs typeface="Times New Roman"/>
              </a:rPr>
              <a:t>M</a:t>
            </a:r>
            <a:r>
              <a:rPr lang="en-US" sz="1400" baseline="-25000" dirty="0" smtClean="0">
                <a:cs typeface="Times New Roman"/>
              </a:rPr>
              <a:t>Sel</a:t>
            </a:r>
            <a:r>
              <a:rPr lang="en-US" sz="1400" dirty="0" smtClean="0">
                <a:cs typeface="Times New Roman"/>
              </a:rPr>
              <a:t> = 2.0</a:t>
            </a:r>
            <a:endParaRPr lang="en-US" sz="1400" dirty="0">
              <a:cs typeface="Times New Roman"/>
            </a:endParaRPr>
          </a:p>
        </p:txBody>
      </p:sp>
      <p:grpSp>
        <p:nvGrpSpPr>
          <p:cNvPr id="23" name="Group 22"/>
          <p:cNvGrpSpPr/>
          <p:nvPr/>
        </p:nvGrpSpPr>
        <p:grpSpPr>
          <a:xfrm>
            <a:off x="6424321" y="4408943"/>
            <a:ext cx="1779529" cy="782145"/>
            <a:chOff x="4915504" y="3826933"/>
            <a:chExt cx="1828800" cy="914400"/>
          </a:xfrm>
        </p:grpSpPr>
        <p:sp>
          <p:nvSpPr>
            <p:cNvPr id="24" name="Trapezoid 23"/>
            <p:cNvSpPr/>
            <p:nvPr/>
          </p:nvSpPr>
          <p:spPr>
            <a:xfrm rot="10800000">
              <a:off x="4915504" y="3826933"/>
              <a:ext cx="1828800" cy="914400"/>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cs typeface="Times New Roman"/>
              </a:endParaRPr>
            </a:p>
          </p:txBody>
        </p:sp>
        <p:sp>
          <p:nvSpPr>
            <p:cNvPr id="25" name="TextBox 24"/>
            <p:cNvSpPr txBox="1"/>
            <p:nvPr/>
          </p:nvSpPr>
          <p:spPr>
            <a:xfrm>
              <a:off x="5032661" y="3835540"/>
              <a:ext cx="1594484" cy="863566"/>
            </a:xfrm>
            <a:prstGeom prst="rect">
              <a:avLst/>
            </a:prstGeom>
            <a:noFill/>
          </p:spPr>
          <p:txBody>
            <a:bodyPr wrap="none" rtlCol="0">
              <a:spAutoFit/>
            </a:bodyPr>
            <a:lstStyle/>
            <a:p>
              <a:pPr algn="ctr"/>
              <a:r>
                <a:rPr lang="en-US" sz="1400" dirty="0" smtClean="0">
                  <a:solidFill>
                    <a:schemeClr val="bg1"/>
                  </a:solidFill>
                  <a:cs typeface="Times New Roman"/>
                </a:rPr>
                <a:t>Reduce Stage</a:t>
              </a:r>
            </a:p>
            <a:p>
              <a:pPr algn="ctr"/>
              <a:r>
                <a:rPr lang="en-US" sz="1400" dirty="0" smtClean="0">
                  <a:solidFill>
                    <a:schemeClr val="bg1"/>
                  </a:solidFill>
                  <a:cs typeface="Times New Roman"/>
                </a:rPr>
                <a:t>R</a:t>
              </a:r>
              <a:r>
                <a:rPr lang="en-US" sz="1400" baseline="-25000" dirty="0" smtClean="0">
                  <a:solidFill>
                    <a:schemeClr val="bg1"/>
                  </a:solidFill>
                  <a:cs typeface="Times New Roman"/>
                </a:rPr>
                <a:t>Comp</a:t>
              </a:r>
              <a:r>
                <a:rPr lang="en-US" sz="1400" dirty="0" smtClean="0">
                  <a:solidFill>
                    <a:schemeClr val="bg1"/>
                  </a:solidFill>
                  <a:cs typeface="Times New Roman"/>
                </a:rPr>
                <a:t> = 3000, 5000</a:t>
              </a:r>
            </a:p>
            <a:p>
              <a:pPr algn="ctr"/>
              <a:r>
                <a:rPr lang="en-US" sz="1400" dirty="0" smtClean="0">
                  <a:solidFill>
                    <a:schemeClr val="bg1"/>
                  </a:solidFill>
                  <a:cs typeface="Times New Roman"/>
                </a:rPr>
                <a:t>R</a:t>
              </a:r>
              <a:r>
                <a:rPr lang="en-US" sz="1400" baseline="-25000" dirty="0" smtClean="0">
                  <a:solidFill>
                    <a:schemeClr val="bg1"/>
                  </a:solidFill>
                  <a:cs typeface="Times New Roman"/>
                </a:rPr>
                <a:t>Sel</a:t>
              </a:r>
              <a:r>
                <a:rPr lang="en-US" sz="1400" dirty="0" smtClean="0">
                  <a:solidFill>
                    <a:schemeClr val="bg1"/>
                  </a:solidFill>
                  <a:cs typeface="Times New Roman"/>
                </a:rPr>
                <a:t> = 1.0</a:t>
              </a:r>
              <a:endParaRPr lang="en-US" sz="1400" dirty="0">
                <a:solidFill>
                  <a:schemeClr val="bg1"/>
                </a:solidFill>
                <a:cs typeface="Times New Roman"/>
              </a:endParaRPr>
            </a:p>
          </p:txBody>
        </p:sp>
      </p:grpSp>
      <p:sp>
        <p:nvSpPr>
          <p:cNvPr id="26" name="Can 25"/>
          <p:cNvSpPr/>
          <p:nvPr/>
        </p:nvSpPr>
        <p:spPr>
          <a:xfrm>
            <a:off x="6705597" y="5689825"/>
            <a:ext cx="1209248" cy="782145"/>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cs typeface="Times New Roman"/>
              </a:rPr>
              <a:t>Output Data</a:t>
            </a:r>
            <a:endParaRPr lang="en-US" sz="1400" baseline="-25000" dirty="0">
              <a:cs typeface="Times New Roman"/>
            </a:endParaRPr>
          </a:p>
        </p:txBody>
      </p:sp>
      <p:sp>
        <p:nvSpPr>
          <p:cNvPr id="27" name="Down Arrow 26"/>
          <p:cNvSpPr/>
          <p:nvPr/>
        </p:nvSpPr>
        <p:spPr>
          <a:xfrm>
            <a:off x="7205121" y="3986051"/>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28" name="Down Arrow 27"/>
          <p:cNvSpPr/>
          <p:nvPr/>
        </p:nvSpPr>
        <p:spPr>
          <a:xfrm>
            <a:off x="7205121" y="5266934"/>
            <a:ext cx="210203" cy="34704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400" dirty="0">
              <a:cs typeface="Times New Roman"/>
            </a:endParaRPr>
          </a:p>
        </p:txBody>
      </p:sp>
      <p:sp>
        <p:nvSpPr>
          <p:cNvPr id="29" name="TextBox 28"/>
          <p:cNvSpPr txBox="1"/>
          <p:nvPr/>
        </p:nvSpPr>
        <p:spPr>
          <a:xfrm>
            <a:off x="6565045" y="1458258"/>
            <a:ext cx="1402948" cy="338554"/>
          </a:xfrm>
          <a:prstGeom prst="rect">
            <a:avLst/>
          </a:prstGeom>
          <a:noFill/>
        </p:spPr>
        <p:txBody>
          <a:bodyPr wrap="none" rtlCol="0">
            <a:spAutoFit/>
          </a:bodyPr>
          <a:lstStyle/>
          <a:p>
            <a:r>
              <a:rPr lang="en-US" sz="1600" b="1" dirty="0" smtClean="0">
                <a:cs typeface="Times New Roman"/>
              </a:rPr>
              <a:t>Benchmark #9</a:t>
            </a:r>
            <a:endParaRPr lang="en-US" sz="1600" b="1" dirty="0">
              <a:cs typeface="Times New Roman"/>
            </a:endParaRPr>
          </a:p>
        </p:txBody>
      </p:sp>
      <p:sp>
        <p:nvSpPr>
          <p:cNvPr id="30" name="TextBox 29"/>
          <p:cNvSpPr txBox="1"/>
          <p:nvPr/>
        </p:nvSpPr>
        <p:spPr>
          <a:xfrm>
            <a:off x="5781139" y="3787664"/>
            <a:ext cx="409700" cy="307777"/>
          </a:xfrm>
          <a:prstGeom prst="rect">
            <a:avLst/>
          </a:prstGeom>
          <a:noFill/>
        </p:spPr>
        <p:txBody>
          <a:bodyPr wrap="none" rtlCol="0">
            <a:spAutoFit/>
          </a:bodyPr>
          <a:lstStyle/>
          <a:p>
            <a:r>
              <a:rPr lang="en-US" sz="1400" b="1" dirty="0" smtClean="0">
                <a:cs typeface="Times New Roman"/>
              </a:rPr>
              <a:t>. . .</a:t>
            </a:r>
            <a:endParaRPr lang="en-US" sz="1400" b="1" dirty="0">
              <a:cs typeface="Times New Roman"/>
            </a:endParaRPr>
          </a:p>
        </p:txBody>
      </p:sp>
      <p:sp>
        <p:nvSpPr>
          <p:cNvPr id="34" name="Rectangle 33"/>
          <p:cNvSpPr/>
          <p:nvPr/>
        </p:nvSpPr>
        <p:spPr>
          <a:xfrm>
            <a:off x="590248" y="3980295"/>
            <a:ext cx="1828800" cy="274320"/>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87829" y="4651830"/>
            <a:ext cx="1828800" cy="274320"/>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197048" y="3595101"/>
            <a:ext cx="870858" cy="216753"/>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197048" y="4856967"/>
            <a:ext cx="870858" cy="216753"/>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878547" y="3652832"/>
            <a:ext cx="870858" cy="216753"/>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878547" y="4914698"/>
            <a:ext cx="870858" cy="216753"/>
          </a:xfrm>
          <a:prstGeom prst="rect">
            <a:avLst/>
          </a:prstGeom>
          <a:solidFill>
            <a:srgbClr val="FFFF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31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4" grpId="0" animBg="1"/>
      <p:bldP spid="15" grpId="0" animBg="1"/>
      <p:bldP spid="16" grpId="0" animBg="1"/>
      <p:bldP spid="18" grpId="0"/>
      <p:bldP spid="19" grpId="0" animBg="1"/>
      <p:bldP spid="20" grpId="0" animBg="1"/>
      <p:bldP spid="21" grpId="0" animBg="1"/>
      <p:bldP spid="22" grpId="0" animBg="1"/>
      <p:bldP spid="26" grpId="0" animBg="1"/>
      <p:bldP spid="27" grpId="0" animBg="1"/>
      <p:bldP spid="28" grpId="0" animBg="1"/>
      <p:bldP spid="29" grpId="0"/>
      <p:bldP spid="30" grpId="0"/>
      <p:bldP spid="34" grpId="0" animBg="1"/>
      <p:bldP spid="35" grpId="0" animBg="1"/>
      <p:bldP spid="36" grpId="0" animBg="1"/>
      <p:bldP spid="37" grpId="0" animBg="1"/>
      <p:bldP spid="38"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09EEE7-7C93-834A-B316-B317D8CC8786}" type="slidenum">
              <a:rPr lang="en-US" smtClean="0"/>
              <a:pPr/>
              <a:t>47</a:t>
            </a:fld>
            <a:endParaRPr lang="en-US"/>
          </a:p>
        </p:txBody>
      </p:sp>
      <p:pic>
        <p:nvPicPr>
          <p:cNvPr id="5" name="Picture 4"/>
          <p:cNvPicPr>
            <a:picLocks noChangeAspect="1"/>
          </p:cNvPicPr>
          <p:nvPr/>
        </p:nvPicPr>
        <p:blipFill>
          <a:blip r:embed="rId2"/>
          <a:stretch>
            <a:fillRect/>
          </a:stretch>
        </p:blipFill>
        <p:spPr>
          <a:xfrm>
            <a:off x="1923142" y="274638"/>
            <a:ext cx="5382381" cy="2733077"/>
          </a:xfrm>
          <a:prstGeom prst="rect">
            <a:avLst/>
          </a:prstGeom>
        </p:spPr>
      </p:pic>
      <p:pic>
        <p:nvPicPr>
          <p:cNvPr id="6" name="Picture 5"/>
          <p:cNvPicPr>
            <a:picLocks noChangeAspect="1"/>
          </p:cNvPicPr>
          <p:nvPr/>
        </p:nvPicPr>
        <p:blipFill>
          <a:blip r:embed="rId3"/>
          <a:stretch>
            <a:fillRect/>
          </a:stretch>
        </p:blipFill>
        <p:spPr>
          <a:xfrm>
            <a:off x="919241" y="3056095"/>
            <a:ext cx="7220858" cy="3561367"/>
          </a:xfrm>
          <a:prstGeom prst="rect">
            <a:avLst/>
          </a:prstGeom>
        </p:spPr>
      </p:pic>
    </p:spTree>
    <p:extLst>
      <p:ext uri="{BB962C8B-B14F-4D97-AF65-F5344CB8AC3E}">
        <p14:creationId xmlns:p14="http://schemas.microsoft.com/office/powerpoint/2010/main" val="1920776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for new hardware</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48</a:t>
            </a:fld>
            <a:endParaRPr lang="en-US"/>
          </a:p>
        </p:txBody>
      </p:sp>
      <p:pic>
        <p:nvPicPr>
          <p:cNvPr id="5" name="Picture 4"/>
          <p:cNvPicPr>
            <a:picLocks noChangeAspect="1"/>
          </p:cNvPicPr>
          <p:nvPr/>
        </p:nvPicPr>
        <p:blipFill>
          <a:blip r:embed="rId2"/>
          <a:stretch>
            <a:fillRect/>
          </a:stretch>
        </p:blipFill>
        <p:spPr>
          <a:xfrm>
            <a:off x="1245809" y="1502303"/>
            <a:ext cx="6666896" cy="4056255"/>
          </a:xfrm>
          <a:prstGeom prst="rect">
            <a:avLst/>
          </a:prstGeom>
        </p:spPr>
      </p:pic>
      <p:sp>
        <p:nvSpPr>
          <p:cNvPr id="6" name="Rounded Rectangle 5"/>
          <p:cNvSpPr/>
          <p:nvPr/>
        </p:nvSpPr>
        <p:spPr>
          <a:xfrm>
            <a:off x="1245809" y="5720357"/>
            <a:ext cx="6785429" cy="70856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Predictions within 6-10% of measured times</a:t>
            </a:r>
            <a:endParaRPr lang="en-US" sz="2800" dirty="0">
              <a:solidFill>
                <a:srgbClr val="FFFFFF"/>
              </a:solidFill>
            </a:endParaRPr>
          </a:p>
        </p:txBody>
      </p:sp>
      <p:sp>
        <p:nvSpPr>
          <p:cNvPr id="7" name="Rounded Rectangle 6"/>
          <p:cNvSpPr/>
          <p:nvPr/>
        </p:nvSpPr>
        <p:spPr>
          <a:xfrm>
            <a:off x="2987524" y="2854476"/>
            <a:ext cx="4124475" cy="568476"/>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rPr>
              <a:t>Difficult for CPU intensive jobs</a:t>
            </a:r>
            <a:endParaRPr lang="en-US" sz="2400" dirty="0">
              <a:solidFill>
                <a:srgbClr val="FFFFFF"/>
              </a:solidFill>
            </a:endParaRPr>
          </a:p>
        </p:txBody>
      </p:sp>
      <p:sp>
        <p:nvSpPr>
          <p:cNvPr id="8" name="Oval 7"/>
          <p:cNvSpPr/>
          <p:nvPr/>
        </p:nvSpPr>
        <p:spPr>
          <a:xfrm>
            <a:off x="7111999" y="1466019"/>
            <a:ext cx="800706" cy="2162552"/>
          </a:xfrm>
          <a:prstGeom prst="ellipse">
            <a:avLst/>
          </a:prstGeom>
          <a:solidFill>
            <a:srgbClr val="FFFF00">
              <a:alpha val="32000"/>
            </a:srgb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09346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 Related Work</a:t>
            </a:r>
            <a:endParaRPr lang="en-US" dirty="0"/>
          </a:p>
        </p:txBody>
      </p:sp>
      <p:sp>
        <p:nvSpPr>
          <p:cNvPr id="3" name="Content Placeholder 2"/>
          <p:cNvSpPr>
            <a:spLocks noGrp="1"/>
          </p:cNvSpPr>
          <p:nvPr>
            <p:ph idx="1"/>
          </p:nvPr>
        </p:nvSpPr>
        <p:spPr/>
        <p:txBody>
          <a:bodyPr/>
          <a:lstStyle/>
          <a:p>
            <a:r>
              <a:rPr lang="en-US" b="1" dirty="0" smtClean="0">
                <a:solidFill>
                  <a:srgbClr val="800000"/>
                </a:solidFill>
              </a:rPr>
              <a:t>Schedulers</a:t>
            </a:r>
          </a:p>
          <a:p>
            <a:pPr lvl="1"/>
            <a:r>
              <a:rPr lang="en-US" dirty="0" smtClean="0"/>
              <a:t>FIFO, Capacity, Fair-share, Quincy</a:t>
            </a:r>
          </a:p>
          <a:p>
            <a:pPr lvl="1"/>
            <a:r>
              <a:rPr lang="en-US" dirty="0" smtClean="0"/>
              <a:t>FLEX, DP</a:t>
            </a:r>
          </a:p>
          <a:p>
            <a:r>
              <a:rPr lang="en-US" b="1" dirty="0" smtClean="0">
                <a:solidFill>
                  <a:srgbClr val="800000"/>
                </a:solidFill>
              </a:rPr>
              <a:t>Performance Modeling</a:t>
            </a:r>
          </a:p>
          <a:p>
            <a:pPr lvl="1"/>
            <a:r>
              <a:rPr lang="en-US" dirty="0" smtClean="0"/>
              <a:t>Polo, </a:t>
            </a:r>
            <a:r>
              <a:rPr lang="en-US" dirty="0" err="1" smtClean="0"/>
              <a:t>Ganapathi</a:t>
            </a:r>
            <a:r>
              <a:rPr lang="en-US" dirty="0" smtClean="0"/>
              <a:t>, </a:t>
            </a:r>
            <a:r>
              <a:rPr lang="en-US" dirty="0" err="1" smtClean="0"/>
              <a:t>Phan</a:t>
            </a:r>
            <a:endParaRPr lang="en-US" dirty="0" smtClean="0"/>
          </a:p>
          <a:p>
            <a:pPr lvl="1"/>
            <a:r>
              <a:rPr lang="en-US" dirty="0" err="1" smtClean="0"/>
              <a:t>SteamEngine</a:t>
            </a:r>
            <a:r>
              <a:rPr lang="en-US" dirty="0" smtClean="0"/>
              <a:t>, Parallax</a:t>
            </a:r>
          </a:p>
          <a:p>
            <a:r>
              <a:rPr lang="en-US" b="1" dirty="0" smtClean="0">
                <a:solidFill>
                  <a:srgbClr val="800000"/>
                </a:solidFill>
              </a:rPr>
              <a:t>Simulators</a:t>
            </a:r>
          </a:p>
          <a:p>
            <a:pPr lvl="1"/>
            <a:r>
              <a:rPr lang="en-US" dirty="0" err="1" smtClean="0"/>
              <a:t>MRPerf</a:t>
            </a:r>
            <a:r>
              <a:rPr lang="en-US" dirty="0" smtClean="0"/>
              <a:t>, </a:t>
            </a:r>
            <a:r>
              <a:rPr lang="en-US" dirty="0" err="1" smtClean="0"/>
              <a:t>GridSim</a:t>
            </a:r>
            <a:r>
              <a:rPr lang="en-US" dirty="0" smtClean="0"/>
              <a:t>, </a:t>
            </a:r>
            <a:r>
              <a:rPr lang="en-US" dirty="0" err="1" smtClean="0"/>
              <a:t>Mumak</a:t>
            </a:r>
            <a:endParaRPr lang="en-US" dirty="0" smtClean="0"/>
          </a:p>
        </p:txBody>
      </p:sp>
      <p:sp>
        <p:nvSpPr>
          <p:cNvPr id="4" name="Slide Number Placeholder 3"/>
          <p:cNvSpPr>
            <a:spLocks noGrp="1"/>
          </p:cNvSpPr>
          <p:nvPr>
            <p:ph type="sldNum" sz="quarter" idx="12"/>
          </p:nvPr>
        </p:nvSpPr>
        <p:spPr/>
        <p:txBody>
          <a:bodyPr/>
          <a:lstStyle/>
          <a:p>
            <a:fld id="{D009EEE7-7C93-834A-B316-B317D8CC8786}"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16135" cy="1143000"/>
          </a:xfrm>
        </p:spPr>
        <p:txBody>
          <a:bodyPr/>
          <a:lstStyle/>
          <a:p>
            <a:r>
              <a:rPr lang="en-US" dirty="0" smtClean="0"/>
              <a:t>User Wish-list</a:t>
            </a:r>
            <a:endParaRPr lang="en-US" dirty="0"/>
          </a:p>
        </p:txBody>
      </p:sp>
      <p:sp>
        <p:nvSpPr>
          <p:cNvPr id="3" name="Content Placeholder 2"/>
          <p:cNvSpPr>
            <a:spLocks noGrp="1"/>
          </p:cNvSpPr>
          <p:nvPr>
            <p:ph idx="1"/>
          </p:nvPr>
        </p:nvSpPr>
        <p:spPr/>
        <p:txBody>
          <a:bodyPr>
            <a:normAutofit lnSpcReduction="10000"/>
          </a:bodyPr>
          <a:lstStyle/>
          <a:p>
            <a:pPr>
              <a:spcAft>
                <a:spcPts val="600"/>
              </a:spcAft>
            </a:pPr>
            <a:r>
              <a:rPr lang="en-US" b="1" dirty="0" smtClean="0">
                <a:solidFill>
                  <a:srgbClr val="800000"/>
                </a:solidFill>
              </a:rPr>
              <a:t>When </a:t>
            </a:r>
            <a:r>
              <a:rPr lang="en-US" dirty="0" smtClean="0"/>
              <a:t>will my job complete?</a:t>
            </a:r>
          </a:p>
          <a:p>
            <a:pPr>
              <a:spcAft>
                <a:spcPts val="600"/>
              </a:spcAft>
            </a:pPr>
            <a:r>
              <a:rPr lang="en-US" dirty="0" smtClean="0"/>
              <a:t>How many resources should I give to the job</a:t>
            </a:r>
          </a:p>
          <a:p>
            <a:pPr lvl="1">
              <a:spcAft>
                <a:spcPts val="600"/>
              </a:spcAft>
            </a:pPr>
            <a:r>
              <a:rPr lang="en-US" dirty="0" smtClean="0"/>
              <a:t>if I want to process </a:t>
            </a:r>
            <a:r>
              <a:rPr lang="en-US" b="1" dirty="0" err="1" smtClean="0">
                <a:solidFill>
                  <a:srgbClr val="800000"/>
                </a:solidFill>
              </a:rPr>
              <a:t>x</a:t>
            </a:r>
            <a:r>
              <a:rPr lang="en-US" b="1" dirty="0" smtClean="0">
                <a:solidFill>
                  <a:srgbClr val="800000"/>
                </a:solidFill>
              </a:rPr>
              <a:t> amount of data</a:t>
            </a:r>
          </a:p>
          <a:p>
            <a:pPr lvl="1">
              <a:spcAft>
                <a:spcPts val="600"/>
              </a:spcAft>
            </a:pPr>
            <a:r>
              <a:rPr lang="en-US" dirty="0" smtClean="0"/>
              <a:t>want to get results </a:t>
            </a:r>
            <a:r>
              <a:rPr lang="en-US" b="1" dirty="0" smtClean="0">
                <a:solidFill>
                  <a:srgbClr val="800000"/>
                </a:solidFill>
              </a:rPr>
              <a:t>within </a:t>
            </a:r>
            <a:r>
              <a:rPr lang="en-US" b="1" dirty="0" err="1" smtClean="0">
                <a:solidFill>
                  <a:srgbClr val="800000"/>
                </a:solidFill>
              </a:rPr>
              <a:t>y</a:t>
            </a:r>
            <a:r>
              <a:rPr lang="en-US" b="1" dirty="0" smtClean="0">
                <a:solidFill>
                  <a:srgbClr val="800000"/>
                </a:solidFill>
              </a:rPr>
              <a:t> time</a:t>
            </a:r>
          </a:p>
          <a:p>
            <a:pPr>
              <a:spcAft>
                <a:spcPts val="600"/>
              </a:spcAft>
            </a:pPr>
            <a:r>
              <a:rPr lang="en-US" dirty="0" smtClean="0"/>
              <a:t>What will happen if </a:t>
            </a:r>
            <a:r>
              <a:rPr lang="en-US" b="1" dirty="0" smtClean="0">
                <a:solidFill>
                  <a:srgbClr val="800000"/>
                </a:solidFill>
              </a:rPr>
              <a:t>machines fail </a:t>
            </a:r>
            <a:r>
              <a:rPr lang="en-US" dirty="0" smtClean="0"/>
              <a:t>during execution?</a:t>
            </a:r>
          </a:p>
          <a:p>
            <a:pPr>
              <a:spcAft>
                <a:spcPts val="600"/>
              </a:spcAft>
            </a:pPr>
            <a:r>
              <a:rPr lang="en-US" dirty="0" smtClean="0"/>
              <a:t>How fast will my jobs run on a </a:t>
            </a:r>
            <a:r>
              <a:rPr lang="en-US" b="1" dirty="0" smtClean="0">
                <a:solidFill>
                  <a:srgbClr val="800000"/>
                </a:solidFill>
              </a:rPr>
              <a:t>different hardware</a:t>
            </a:r>
            <a:r>
              <a:rPr lang="en-US" dirty="0" smtClean="0"/>
              <a:t>?</a:t>
            </a:r>
          </a:p>
        </p:txBody>
      </p:sp>
      <p:sp>
        <p:nvSpPr>
          <p:cNvPr id="4" name="Slide Number Placeholder 3"/>
          <p:cNvSpPr>
            <a:spLocks noGrp="1"/>
          </p:cNvSpPr>
          <p:nvPr>
            <p:ph type="sldNum" sz="quarter" idx="12"/>
          </p:nvPr>
        </p:nvSpPr>
        <p:spPr/>
        <p:txBody>
          <a:bodyPr/>
          <a:lstStyle/>
          <a:p>
            <a:fld id="{D009EEE7-7C93-834A-B316-B317D8CC8786}" type="slidenum">
              <a:rPr lang="en-US" smtClean="0"/>
              <a:pPr/>
              <a:t>5</a:t>
            </a:fld>
            <a:endParaRPr lang="en-US"/>
          </a:p>
        </p:txBody>
      </p:sp>
      <p:pic>
        <p:nvPicPr>
          <p:cNvPr id="5" name="Picture 4"/>
          <p:cNvPicPr>
            <a:picLocks noChangeAspect="1"/>
          </p:cNvPicPr>
          <p:nvPr/>
        </p:nvPicPr>
        <p:blipFill>
          <a:blip r:embed="rId3"/>
          <a:stretch>
            <a:fillRect/>
          </a:stretch>
        </p:blipFill>
        <p:spPr>
          <a:xfrm>
            <a:off x="6914744" y="-1"/>
            <a:ext cx="2229256" cy="17734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686800" cy="4525963"/>
          </a:xfrm>
        </p:spPr>
        <p:txBody>
          <a:bodyPr>
            <a:normAutofit fontScale="92500" lnSpcReduction="20000"/>
          </a:bodyPr>
          <a:lstStyle/>
          <a:p>
            <a:pPr>
              <a:spcAft>
                <a:spcPts val="600"/>
              </a:spcAft>
            </a:pPr>
            <a:r>
              <a:rPr lang="en-US" sz="3600" dirty="0" smtClean="0"/>
              <a:t>Performance modeling </a:t>
            </a:r>
            <a:r>
              <a:rPr lang="en-US" sz="3600" dirty="0" smtClean="0"/>
              <a:t>techniques o</a:t>
            </a:r>
            <a:r>
              <a:rPr lang="en-US" sz="3200" dirty="0" smtClean="0"/>
              <a:t>f </a:t>
            </a:r>
            <a:r>
              <a:rPr lang="en-US" sz="3200" dirty="0" smtClean="0"/>
              <a:t>MapReduce </a:t>
            </a:r>
            <a:r>
              <a:rPr lang="en-US" sz="3200" dirty="0" smtClean="0"/>
              <a:t>environments</a:t>
            </a:r>
          </a:p>
          <a:p>
            <a:pPr lvl="1">
              <a:spcAft>
                <a:spcPts val="600"/>
              </a:spcAft>
            </a:pPr>
            <a:r>
              <a:rPr lang="en-US" sz="2800" dirty="0" smtClean="0"/>
              <a:t>Analytical models</a:t>
            </a:r>
          </a:p>
          <a:p>
            <a:pPr lvl="1">
              <a:spcAft>
                <a:spcPts val="600"/>
              </a:spcAft>
            </a:pPr>
            <a:r>
              <a:rPr lang="en-US" dirty="0" smtClean="0"/>
              <a:t>Simulation</a:t>
            </a:r>
          </a:p>
          <a:p>
            <a:pPr lvl="1">
              <a:spcAft>
                <a:spcPts val="600"/>
              </a:spcAft>
            </a:pPr>
            <a:r>
              <a:rPr lang="en-US" sz="2800" dirty="0" smtClean="0"/>
              <a:t>Experimental measurements</a:t>
            </a:r>
            <a:endParaRPr lang="en-US" sz="2800" dirty="0" smtClean="0"/>
          </a:p>
          <a:p>
            <a:pPr>
              <a:spcAft>
                <a:spcPts val="600"/>
              </a:spcAft>
            </a:pPr>
            <a:r>
              <a:rPr lang="en-US" dirty="0" smtClean="0"/>
              <a:t>Service level objectives:</a:t>
            </a:r>
          </a:p>
          <a:p>
            <a:pPr lvl="1">
              <a:spcAft>
                <a:spcPts val="600"/>
              </a:spcAft>
            </a:pPr>
            <a:r>
              <a:rPr lang="en-US" dirty="0" smtClean="0"/>
              <a:t>Deadline scheduling of single MR job</a:t>
            </a:r>
          </a:p>
          <a:p>
            <a:pPr lvl="1">
              <a:spcAft>
                <a:spcPts val="600"/>
              </a:spcAft>
            </a:pPr>
            <a:r>
              <a:rPr lang="en-US" dirty="0" smtClean="0"/>
              <a:t>Automatic Resource Inference and Allocation</a:t>
            </a:r>
          </a:p>
          <a:p>
            <a:pPr lvl="1">
              <a:spcAft>
                <a:spcPts val="600"/>
              </a:spcAft>
            </a:pPr>
            <a:r>
              <a:rPr lang="en-US" dirty="0" smtClean="0"/>
              <a:t>Comparing hardware choices</a:t>
            </a:r>
            <a:endParaRPr lang="en-US" sz="2800" dirty="0" smtClean="0"/>
          </a:p>
          <a:p>
            <a:pPr>
              <a:spcAft>
                <a:spcPts val="600"/>
              </a:spcAft>
            </a:pPr>
            <a:endParaRPr lang="en-US" sz="3200" dirty="0" smtClean="0"/>
          </a:p>
        </p:txBody>
      </p:sp>
      <p:sp>
        <p:nvSpPr>
          <p:cNvPr id="4" name="Slide Number Placeholder 3"/>
          <p:cNvSpPr>
            <a:spLocks noGrp="1"/>
          </p:cNvSpPr>
          <p:nvPr>
            <p:ph type="sldNum" sz="quarter" idx="12"/>
          </p:nvPr>
        </p:nvSpPr>
        <p:spPr/>
        <p:txBody>
          <a:bodyPr/>
          <a:lstStyle/>
          <a:p>
            <a:fld id="{D009EEE7-7C93-834A-B316-B317D8CC8786}" type="slidenum">
              <a:rPr lang="en-US" smtClean="0"/>
              <a:pPr/>
              <a:t>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Graduating in December 2012</a:t>
            </a:r>
          </a:p>
          <a:p>
            <a:r>
              <a:rPr lang="en-US" dirty="0" smtClean="0"/>
              <a:t>Performance modeling of other systems</a:t>
            </a:r>
          </a:p>
          <a:p>
            <a:pPr lvl="1"/>
            <a:r>
              <a:rPr lang="en-US" dirty="0" smtClean="0"/>
              <a:t>VM Clouds (</a:t>
            </a:r>
            <a:r>
              <a:rPr lang="en-US" dirty="0" err="1" smtClean="0"/>
              <a:t>OpenStack</a:t>
            </a:r>
            <a:r>
              <a:rPr lang="en-US" dirty="0" smtClean="0"/>
              <a:t>/EC2)</a:t>
            </a:r>
          </a:p>
          <a:p>
            <a:pPr lvl="1"/>
            <a:r>
              <a:rPr lang="en-US" dirty="0" smtClean="0"/>
              <a:t>Networks</a:t>
            </a:r>
          </a:p>
          <a:p>
            <a:r>
              <a:rPr lang="en-US" dirty="0" smtClean="0"/>
              <a:t>Machine learning</a:t>
            </a:r>
          </a:p>
          <a:p>
            <a:r>
              <a:rPr lang="en-US" dirty="0" smtClean="0"/>
              <a:t>Big data for sciences</a:t>
            </a:r>
          </a:p>
          <a:p>
            <a:r>
              <a:rPr lang="en-US" dirty="0" smtClean="0"/>
              <a:t>Online education</a:t>
            </a:r>
          </a:p>
          <a:p>
            <a:endParaRPr lang="en-US" dirty="0"/>
          </a:p>
          <a:p>
            <a:r>
              <a:rPr lang="en-US" dirty="0" smtClean="0"/>
              <a:t>Questions?  </a:t>
            </a:r>
            <a:r>
              <a:rPr lang="en-US" dirty="0" smtClean="0">
                <a:hlinkClick r:id="rId2"/>
              </a:rPr>
              <a:t>verma7@illinois.edu</a:t>
            </a:r>
            <a:r>
              <a:rPr lang="en-US" dirty="0" smtClean="0"/>
              <a:t> </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51</a:t>
            </a:fld>
            <a:endParaRPr lang="en-US"/>
          </a:p>
        </p:txBody>
      </p:sp>
    </p:spTree>
    <p:extLst>
      <p:ext uri="{BB962C8B-B14F-4D97-AF65-F5344CB8AC3E}">
        <p14:creationId xmlns:p14="http://schemas.microsoft.com/office/powerpoint/2010/main" val="94409003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52</a:t>
            </a:fld>
            <a:endParaRPr lang="en-US"/>
          </a:p>
        </p:txBody>
      </p:sp>
    </p:spTree>
    <p:extLst>
      <p:ext uri="{BB962C8B-B14F-4D97-AF65-F5344CB8AC3E}">
        <p14:creationId xmlns:p14="http://schemas.microsoft.com/office/powerpoint/2010/main" val="181577393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09EEE7-7C93-834A-B316-B317D8CC8786}" type="slidenum">
              <a:rPr lang="en-US" smtClean="0"/>
              <a:pPr/>
              <a:t>53</a:t>
            </a:fld>
            <a:endParaRPr lang="en-US"/>
          </a:p>
        </p:txBody>
      </p:sp>
      <p:pic>
        <p:nvPicPr>
          <p:cNvPr id="5" name="Picture 4"/>
          <p:cNvPicPr>
            <a:picLocks noChangeAspect="1"/>
          </p:cNvPicPr>
          <p:nvPr/>
        </p:nvPicPr>
        <p:blipFill>
          <a:blip r:embed="rId2"/>
          <a:stretch>
            <a:fillRect/>
          </a:stretch>
        </p:blipFill>
        <p:spPr>
          <a:xfrm>
            <a:off x="2843029" y="1620761"/>
            <a:ext cx="3497296" cy="350414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a:xfrm>
            <a:off x="457200" y="1417638"/>
            <a:ext cx="8229600" cy="4938712"/>
          </a:xfrm>
        </p:spPr>
        <p:txBody>
          <a:bodyPr>
            <a:noAutofit/>
          </a:bodyPr>
          <a:lstStyle/>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Vijay S. Kumar and Roy H. Campbell, "Deadline-based Workload Management for MapReduce Environments: Pieces of the Performance Puzzle". IEEE/IFIP Network Operations and Management Symposium (</a:t>
            </a:r>
            <a:r>
              <a:rPr lang="en-US" sz="1200" b="1" dirty="0" smtClean="0">
                <a:solidFill>
                  <a:srgbClr val="800000"/>
                </a:solidFill>
              </a:rPr>
              <a:t>NOMS</a:t>
            </a:r>
            <a:r>
              <a:rPr lang="en-US" sz="1200" dirty="0" smtClean="0"/>
              <a:t>), Maui, Hawaii, April 2012. </a:t>
            </a:r>
          </a:p>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Vijay S. Kumar and Roy H. Campbell, "Three Pieces of the MapReduce Workload Management Puzzle". Work-in-progress Report, ACM Symposium on Operating Systems Principles (</a:t>
            </a:r>
            <a:r>
              <a:rPr lang="en-US" sz="1200" b="1" dirty="0" smtClean="0">
                <a:solidFill>
                  <a:srgbClr val="800000"/>
                </a:solidFill>
              </a:rPr>
              <a:t>SOSP</a:t>
            </a:r>
            <a:r>
              <a:rPr lang="en-US" sz="1200" dirty="0" smtClean="0"/>
              <a:t>), </a:t>
            </a:r>
            <a:r>
              <a:rPr lang="en-US" sz="1200" dirty="0" err="1" smtClean="0"/>
              <a:t>Cascais</a:t>
            </a:r>
            <a:r>
              <a:rPr lang="en-US" sz="1200" dirty="0" smtClean="0"/>
              <a:t>, Portugal, October 2011.</a:t>
            </a:r>
          </a:p>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and Roy H. Campbell, "Resource Provisioning Framework for MapReduce Jobs with Performance Goals". ACM/IFIP/USENIX 12th International </a:t>
            </a:r>
            <a:r>
              <a:rPr lang="en-US" sz="1200" b="1" dirty="0" smtClean="0">
                <a:solidFill>
                  <a:srgbClr val="800000"/>
                </a:solidFill>
              </a:rPr>
              <a:t>Middleware </a:t>
            </a:r>
            <a:r>
              <a:rPr lang="en-US" sz="1200" dirty="0" smtClean="0"/>
              <a:t>Conference, Lisbon, Portugal, Dec 2011.</a:t>
            </a:r>
          </a:p>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and Roy H. Campbell, "Play it again, SimMR!". IEEE International Conference on Cluster Computing (</a:t>
            </a:r>
            <a:r>
              <a:rPr lang="en-US" sz="1200" b="1" dirty="0" smtClean="0">
                <a:solidFill>
                  <a:srgbClr val="800000"/>
                </a:solidFill>
              </a:rPr>
              <a:t>CLUSTER</a:t>
            </a:r>
            <a:r>
              <a:rPr lang="en-US" sz="1200" dirty="0" smtClean="0"/>
              <a:t>), Austin, Texas, Sept 2011.</a:t>
            </a:r>
          </a:p>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and Roy H. Campbell, "SLO-Driven Right-Sizing and Resource Provisioning of MapReduce Jobs". Workshop on Large Scale Distributed Systems and Middleware (</a:t>
            </a:r>
            <a:r>
              <a:rPr lang="en-US" sz="1200" b="1" dirty="0" smtClean="0">
                <a:solidFill>
                  <a:srgbClr val="800000"/>
                </a:solidFill>
              </a:rPr>
              <a:t>LADIS</a:t>
            </a:r>
            <a:r>
              <a:rPr lang="en-US" sz="1200" dirty="0" smtClean="0"/>
              <a:t>) in conjunction with VLDB, Seattle, Washington, Sept 2011.</a:t>
            </a:r>
          </a:p>
          <a:p>
            <a:pPr marL="514350" indent="-514350">
              <a:buFont typeface="+mj-lt"/>
              <a:buAutoNum type="arabicPeriod"/>
            </a:pPr>
            <a:r>
              <a:rPr lang="en-US" sz="1200" dirty="0" smtClean="0"/>
              <a:t>Abhishek Verma, </a:t>
            </a:r>
            <a:r>
              <a:rPr lang="en-US" sz="1200" dirty="0" err="1" smtClean="0"/>
              <a:t>Ludmila</a:t>
            </a:r>
            <a:r>
              <a:rPr lang="en-US" sz="1200" dirty="0" smtClean="0"/>
              <a:t> </a:t>
            </a:r>
            <a:r>
              <a:rPr lang="en-US" sz="1200" dirty="0" err="1" smtClean="0"/>
              <a:t>Cherkasova</a:t>
            </a:r>
            <a:r>
              <a:rPr lang="en-US" sz="1200" dirty="0" smtClean="0"/>
              <a:t> and Roy H. Campbell, "ARIA: Automatic Resource Inference and Allocation for MapReduce Environments". International Conference on Autonomic Computing (</a:t>
            </a:r>
            <a:r>
              <a:rPr lang="en-US" sz="1200" b="1" dirty="0" smtClean="0">
                <a:solidFill>
                  <a:srgbClr val="800000"/>
                </a:solidFill>
              </a:rPr>
              <a:t>ICAC</a:t>
            </a:r>
            <a:r>
              <a:rPr lang="en-US" sz="1200" dirty="0" smtClean="0"/>
              <a:t>), Karlsruhe, Germany, June 2011. </a:t>
            </a:r>
          </a:p>
          <a:p>
            <a:pPr marL="514350" indent="-514350">
              <a:buFont typeface="+mj-lt"/>
              <a:buAutoNum type="arabicPeriod"/>
            </a:pPr>
            <a:r>
              <a:rPr lang="en-US" sz="1200" dirty="0" smtClean="0"/>
              <a:t>Abhishek Verma, Nicolas </a:t>
            </a:r>
            <a:r>
              <a:rPr lang="en-US" sz="1200" dirty="0" err="1" smtClean="0"/>
              <a:t>Zea</a:t>
            </a:r>
            <a:r>
              <a:rPr lang="en-US" sz="1200" dirty="0" smtClean="0"/>
              <a:t>, Brian Cho, </a:t>
            </a:r>
            <a:r>
              <a:rPr lang="en-US" sz="1200" dirty="0" err="1" smtClean="0"/>
              <a:t>Indranil</a:t>
            </a:r>
            <a:r>
              <a:rPr lang="en-US" sz="1200" dirty="0" smtClean="0"/>
              <a:t> Gupta and Roy H. Campbell, "Breaking the MapReduce Stage Barrier". IEEE International Conference on Cluster Computing (</a:t>
            </a:r>
            <a:r>
              <a:rPr lang="en-US" sz="1200" b="1" dirty="0" smtClean="0">
                <a:solidFill>
                  <a:srgbClr val="800000"/>
                </a:solidFill>
              </a:rPr>
              <a:t>CLUSTER</a:t>
            </a:r>
            <a:r>
              <a:rPr lang="en-US" sz="1200" dirty="0" smtClean="0"/>
              <a:t>), </a:t>
            </a:r>
            <a:r>
              <a:rPr lang="en-US" sz="1200" dirty="0" err="1" smtClean="0"/>
              <a:t>Heraklion</a:t>
            </a:r>
            <a:r>
              <a:rPr lang="en-US" sz="1200" dirty="0" smtClean="0"/>
              <a:t>, Greece, Sept, 2010. </a:t>
            </a:r>
          </a:p>
          <a:p>
            <a:pPr marL="514350" indent="-514350">
              <a:buFont typeface="+mj-lt"/>
              <a:buAutoNum type="arabicPeriod"/>
            </a:pPr>
            <a:r>
              <a:rPr lang="en-US" sz="1200" dirty="0" smtClean="0"/>
              <a:t>Abhishek Verma, Xavier </a:t>
            </a:r>
            <a:r>
              <a:rPr lang="en-US" sz="1200" dirty="0" err="1" smtClean="0"/>
              <a:t>Llorà</a:t>
            </a:r>
            <a:r>
              <a:rPr lang="en-US" sz="1200" dirty="0" smtClean="0"/>
              <a:t> </a:t>
            </a:r>
            <a:r>
              <a:rPr lang="en-US" sz="1200" dirty="0" err="1" smtClean="0"/>
              <a:t>Shivaram</a:t>
            </a:r>
            <a:r>
              <a:rPr lang="en-US" sz="1200" dirty="0" smtClean="0"/>
              <a:t> </a:t>
            </a:r>
            <a:r>
              <a:rPr lang="en-US" sz="1200" dirty="0" err="1" smtClean="0"/>
              <a:t>Venkataram</a:t>
            </a:r>
            <a:r>
              <a:rPr lang="en-US" sz="1200" dirty="0" smtClean="0"/>
              <a:t>, David E. Goldberg and Roy H. Campbell, "Scaling </a:t>
            </a:r>
            <a:r>
              <a:rPr lang="en-US" sz="1200" dirty="0" err="1" smtClean="0"/>
              <a:t>eCGA</a:t>
            </a:r>
            <a:r>
              <a:rPr lang="en-US" sz="1200" dirty="0" smtClean="0"/>
              <a:t> Model Building via Data-Intensive Computing". IEEE Congress on Evolutionary Computation (</a:t>
            </a:r>
            <a:r>
              <a:rPr lang="en-US" sz="1200" b="1" dirty="0" smtClean="0">
                <a:solidFill>
                  <a:srgbClr val="800000"/>
                </a:solidFill>
              </a:rPr>
              <a:t>CEC</a:t>
            </a:r>
            <a:r>
              <a:rPr lang="en-US" sz="1200" dirty="0" smtClean="0"/>
              <a:t>), Barcelona, Spain, July 2010. </a:t>
            </a:r>
          </a:p>
          <a:p>
            <a:pPr marL="514350" indent="-514350">
              <a:buFont typeface="+mj-lt"/>
              <a:buAutoNum type="arabicPeriod"/>
            </a:pPr>
            <a:r>
              <a:rPr lang="en-US" sz="1200" dirty="0" smtClean="0"/>
              <a:t>Abhishek Verma, Xavier </a:t>
            </a:r>
            <a:r>
              <a:rPr lang="en-US" sz="1200" dirty="0" err="1" smtClean="0"/>
              <a:t>Llorà</a:t>
            </a:r>
            <a:r>
              <a:rPr lang="en-US" sz="1200" dirty="0" smtClean="0"/>
              <a:t> David E. Goldberg and Roy H. Campbell, "Scaling Genetic Algorithms using MapReduce". Ninth International Conference on Intelligent Systems Design and Applications (</a:t>
            </a:r>
            <a:r>
              <a:rPr lang="en-US" sz="1200" b="1" dirty="0" smtClean="0">
                <a:solidFill>
                  <a:srgbClr val="800000"/>
                </a:solidFill>
              </a:rPr>
              <a:t>ISDA</a:t>
            </a:r>
            <a:r>
              <a:rPr lang="en-US" sz="1200" dirty="0" smtClean="0"/>
              <a:t>), pp.13-18, Pisa, Italy, Nov, 2009. </a:t>
            </a:r>
          </a:p>
          <a:p>
            <a:pPr marL="514350" indent="-514350">
              <a:buFont typeface="+mj-lt"/>
              <a:buAutoNum type="arabicPeriod"/>
            </a:pPr>
            <a:r>
              <a:rPr lang="en-US" sz="1200" dirty="0" smtClean="0"/>
              <a:t>Reza </a:t>
            </a:r>
            <a:r>
              <a:rPr lang="en-US" sz="1200" dirty="0" err="1" smtClean="0"/>
              <a:t>Farivar</a:t>
            </a:r>
            <a:r>
              <a:rPr lang="en-US" sz="1200" dirty="0" smtClean="0"/>
              <a:t>, Abhishek Verma, </a:t>
            </a:r>
            <a:r>
              <a:rPr lang="en-US" sz="1200" dirty="0" err="1" smtClean="0"/>
              <a:t>Ellick</a:t>
            </a:r>
            <a:r>
              <a:rPr lang="en-US" sz="1200" dirty="0" smtClean="0"/>
              <a:t> Chan and Roy H. Campbell. "MITHRA: Multiple data Independent Tasks on a Heterogeneous Resource Architecture". IEEE International Conference on Cluster Computing and Workshops (</a:t>
            </a:r>
            <a:r>
              <a:rPr lang="en-US" sz="1200" b="1" dirty="0" smtClean="0">
                <a:solidFill>
                  <a:srgbClr val="800000"/>
                </a:solidFill>
              </a:rPr>
              <a:t>CLUSTER</a:t>
            </a:r>
            <a:r>
              <a:rPr lang="en-US" sz="1200" dirty="0" smtClean="0"/>
              <a:t>), pp.1-10, New Orleans, LA, Sept, 2009. </a:t>
            </a:r>
            <a:endParaRPr lang="en-US" sz="1200"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54</a:t>
            </a:fld>
            <a:endParaRPr lang="en-US"/>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009EEE7-7C93-834A-B316-B317D8CC8786}" type="slidenum">
              <a:rPr lang="en-US" smtClean="0"/>
              <a:pPr/>
              <a:t>55</a:t>
            </a:fld>
            <a:endParaRPr lang="en-US"/>
          </a:p>
        </p:txBody>
      </p:sp>
    </p:spTree>
    <p:extLst>
      <p:ext uri="{BB962C8B-B14F-4D97-AF65-F5344CB8AC3E}">
        <p14:creationId xmlns:p14="http://schemas.microsoft.com/office/powerpoint/2010/main" val="162164664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3. Deadline Scheduling of MapReduce </a:t>
            </a:r>
            <a:r>
              <a:rPr lang="en-US" sz="3200" dirty="0" err="1" smtClean="0"/>
              <a:t>DAGs</a:t>
            </a:r>
            <a:endParaRPr lang="en-US" sz="3200" dirty="0"/>
          </a:p>
        </p:txBody>
      </p:sp>
      <p:sp>
        <p:nvSpPr>
          <p:cNvPr id="3" name="Content Placeholder 2"/>
          <p:cNvSpPr>
            <a:spLocks noGrp="1"/>
          </p:cNvSpPr>
          <p:nvPr>
            <p:ph idx="1"/>
          </p:nvPr>
        </p:nvSpPr>
        <p:spPr/>
        <p:txBody>
          <a:bodyPr>
            <a:normAutofit fontScale="92500" lnSpcReduction="20000"/>
          </a:bodyPr>
          <a:lstStyle/>
          <a:p>
            <a:pPr>
              <a:spcAft>
                <a:spcPts val="600"/>
              </a:spcAft>
            </a:pPr>
            <a:r>
              <a:rPr lang="en-US" dirty="0" smtClean="0"/>
              <a:t>Complex analysis programs expressed as </a:t>
            </a:r>
            <a:r>
              <a:rPr lang="en-US" dirty="0" err="1" smtClean="0"/>
              <a:t>DAGs</a:t>
            </a:r>
            <a:endParaRPr lang="en-US" dirty="0" smtClean="0"/>
          </a:p>
          <a:p>
            <a:pPr lvl="1">
              <a:spcAft>
                <a:spcPts val="600"/>
              </a:spcAft>
            </a:pPr>
            <a:r>
              <a:rPr lang="en-US" dirty="0" smtClean="0"/>
              <a:t>Pig, Hive, Dryad</a:t>
            </a:r>
          </a:p>
          <a:p>
            <a:pPr>
              <a:spcAft>
                <a:spcPts val="600"/>
              </a:spcAft>
            </a:pPr>
            <a:r>
              <a:rPr lang="en-US" dirty="0" smtClean="0"/>
              <a:t>How to enable accurate resource prediction?</a:t>
            </a:r>
          </a:p>
          <a:p>
            <a:pPr>
              <a:spcAft>
                <a:spcPts val="600"/>
              </a:spcAft>
            </a:pPr>
            <a:r>
              <a:rPr lang="en-US" dirty="0" smtClean="0"/>
              <a:t>Naïve application of MR performance model</a:t>
            </a:r>
          </a:p>
          <a:p>
            <a:pPr lvl="1">
              <a:spcAft>
                <a:spcPts val="600"/>
              </a:spcAft>
            </a:pPr>
            <a:r>
              <a:rPr lang="en-US" dirty="0" smtClean="0"/>
              <a:t>Higher predicted completion times</a:t>
            </a:r>
          </a:p>
          <a:p>
            <a:pPr lvl="1">
              <a:spcAft>
                <a:spcPts val="600"/>
              </a:spcAft>
            </a:pPr>
            <a:r>
              <a:rPr lang="en-US" dirty="0" smtClean="0"/>
              <a:t>Stage pipelining and concurrent jobs</a:t>
            </a:r>
          </a:p>
          <a:p>
            <a:pPr>
              <a:spcAft>
                <a:spcPts val="600"/>
              </a:spcAft>
            </a:pPr>
            <a:r>
              <a:rPr lang="en-US" dirty="0" smtClean="0"/>
              <a:t>Chicken and egg problem</a:t>
            </a:r>
          </a:p>
          <a:p>
            <a:pPr lvl="1">
              <a:spcAft>
                <a:spcPts val="600"/>
              </a:spcAft>
            </a:pPr>
            <a:r>
              <a:rPr lang="en-US" dirty="0" smtClean="0"/>
              <a:t>Resource Allocation -&gt; Completion time -&gt; Allocation</a:t>
            </a:r>
          </a:p>
          <a:p>
            <a:pPr>
              <a:spcAft>
                <a:spcPts val="600"/>
              </a:spcAft>
            </a:pPr>
            <a:r>
              <a:rPr lang="en-US" dirty="0" smtClean="0"/>
              <a:t>More accurate modeling is needed</a:t>
            </a:r>
          </a:p>
        </p:txBody>
      </p:sp>
      <p:sp>
        <p:nvSpPr>
          <p:cNvPr id="4" name="Slide Number Placeholder 3"/>
          <p:cNvSpPr>
            <a:spLocks noGrp="1"/>
          </p:cNvSpPr>
          <p:nvPr>
            <p:ph type="sldNum" sz="quarter" idx="12"/>
          </p:nvPr>
        </p:nvSpPr>
        <p:spPr/>
        <p:txBody>
          <a:bodyPr/>
          <a:lstStyle/>
          <a:p>
            <a:fld id="{D009EEE7-7C93-834A-B316-B317D8CC8786}" type="slidenum">
              <a:rPr lang="en-US" smtClean="0"/>
              <a:pPr/>
              <a:t>56</a:t>
            </a:fld>
            <a:endParaRPr lang="en-US"/>
          </a:p>
        </p:txBody>
      </p:sp>
    </p:spTree>
    <p:extLst>
      <p:ext uri="{BB962C8B-B14F-4D97-AF65-F5344CB8AC3E}">
        <p14:creationId xmlns:p14="http://schemas.microsoft.com/office/powerpoint/2010/main" val="30966335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the Chicken and Egg problem</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57</a:t>
            </a:fld>
            <a:endParaRPr lang="en-US"/>
          </a:p>
        </p:txBody>
      </p:sp>
      <p:graphicFrame>
        <p:nvGraphicFramePr>
          <p:cNvPr id="5" name="Chart 4"/>
          <p:cNvGraphicFramePr/>
          <p:nvPr/>
        </p:nvGraphicFramePr>
        <p:xfrm>
          <a:off x="1701223" y="1617525"/>
          <a:ext cx="5702645" cy="4409249"/>
        </p:xfrm>
        <a:graphic>
          <a:graphicData uri="http://schemas.openxmlformats.org/drawingml/2006/chart">
            <c:chart xmlns:c="http://schemas.openxmlformats.org/drawingml/2006/chart" xmlns:r="http://schemas.openxmlformats.org/officeDocument/2006/relationships" r:id="rId2"/>
          </a:graphicData>
        </a:graphic>
      </p:graphicFrame>
      <p:sp>
        <p:nvSpPr>
          <p:cNvPr id="6" name="Sun 5"/>
          <p:cNvSpPr/>
          <p:nvPr/>
        </p:nvSpPr>
        <p:spPr>
          <a:xfrm>
            <a:off x="3801022" y="3747289"/>
            <a:ext cx="267700" cy="267700"/>
          </a:xfrm>
          <a:prstGeom prst="sun">
            <a:avLst/>
          </a:prstGeom>
          <a:ln>
            <a:solidFill>
              <a:srgbClr val="1F497D"/>
            </a:solidFill>
          </a:ln>
        </p:spPr>
        <p:style>
          <a:lnRef idx="1">
            <a:schemeClr val="accent1"/>
          </a:lnRef>
          <a:fillRef idx="2">
            <a:schemeClr val="accent1"/>
          </a:fillRef>
          <a:effectRef idx="1">
            <a:schemeClr val="accent1"/>
          </a:effectRef>
          <a:fontRef idx="minor">
            <a:schemeClr val="dk1"/>
          </a:fontRef>
        </p:style>
      </p:sp>
      <p:cxnSp>
        <p:nvCxnSpPr>
          <p:cNvPr id="8" name="Straight Arrow Connector 7"/>
          <p:cNvCxnSpPr/>
          <p:nvPr/>
        </p:nvCxnSpPr>
        <p:spPr>
          <a:xfrm rot="5400000">
            <a:off x="3773457" y="4152440"/>
            <a:ext cx="322830" cy="1588"/>
          </a:xfrm>
          <a:prstGeom prst="straightConnector1">
            <a:avLst/>
          </a:prstGeom>
          <a:ln>
            <a:solidFill>
              <a:srgbClr val="0D0D0D"/>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1"/>
          </p:cNvCxnSpPr>
          <p:nvPr/>
        </p:nvCxnSpPr>
        <p:spPr>
          <a:xfrm rot="10800000" flipV="1">
            <a:off x="3366022" y="3881138"/>
            <a:ext cx="435000" cy="1"/>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Sun 18"/>
          <p:cNvSpPr/>
          <p:nvPr/>
        </p:nvSpPr>
        <p:spPr>
          <a:xfrm>
            <a:off x="3473422" y="3991025"/>
            <a:ext cx="267700" cy="267700"/>
          </a:xfrm>
          <a:prstGeom prst="sun">
            <a:avLst/>
          </a:prstGeom>
          <a:solidFill>
            <a:schemeClr val="accent2">
              <a:lumMod val="20000"/>
              <a:lumOff val="80000"/>
            </a:schemeClr>
          </a:solidFill>
          <a:ln>
            <a:solidFill>
              <a:srgbClr val="800000"/>
            </a:solidFill>
          </a:ln>
        </p:spPr>
        <p:style>
          <a:lnRef idx="1">
            <a:schemeClr val="accent1"/>
          </a:lnRef>
          <a:fillRef idx="2">
            <a:schemeClr val="accent1"/>
          </a:fillRef>
          <a:effectRef idx="1">
            <a:schemeClr val="accent1"/>
          </a:effectRef>
          <a:fontRef idx="minor">
            <a:schemeClr val="dk1"/>
          </a:fontRef>
        </p:style>
      </p:sp>
    </p:spTree>
    <p:extLst>
      <p:ext uri="{BB962C8B-B14F-4D97-AF65-F5344CB8AC3E}">
        <p14:creationId xmlns:p14="http://schemas.microsoft.com/office/powerpoint/2010/main" val="181882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4. Minimizing </a:t>
            </a:r>
            <a:r>
              <a:rPr lang="en-US" sz="3200" dirty="0" err="1"/>
              <a:t>M</a:t>
            </a:r>
            <a:r>
              <a:rPr lang="en-US" sz="3200" dirty="0" err="1" smtClean="0"/>
              <a:t>akespan</a:t>
            </a:r>
            <a:r>
              <a:rPr lang="en-US" sz="3200" dirty="0" smtClean="0"/>
              <a:t> of Set of MR Jobs</a:t>
            </a:r>
            <a:endParaRPr lang="en-US" sz="3200" dirty="0"/>
          </a:p>
        </p:txBody>
      </p:sp>
      <p:sp>
        <p:nvSpPr>
          <p:cNvPr id="3" name="Content Placeholder 2"/>
          <p:cNvSpPr>
            <a:spLocks noGrp="1"/>
          </p:cNvSpPr>
          <p:nvPr>
            <p:ph idx="1"/>
          </p:nvPr>
        </p:nvSpPr>
        <p:spPr/>
        <p:txBody>
          <a:bodyPr/>
          <a:lstStyle/>
          <a:p>
            <a:r>
              <a:rPr lang="en-US" dirty="0" smtClean="0"/>
              <a:t>Order of MR jobs can affect </a:t>
            </a:r>
            <a:r>
              <a:rPr lang="en-US" dirty="0" err="1" smtClean="0"/>
              <a:t>Makespan</a:t>
            </a:r>
            <a:endParaRPr lang="en-US" dirty="0" smtClean="0"/>
          </a:p>
          <a:p>
            <a:endParaRPr lang="en-US" dirty="0" smtClean="0"/>
          </a:p>
          <a:p>
            <a:endParaRPr lang="en-US" dirty="0" smtClean="0"/>
          </a:p>
          <a:p>
            <a:endParaRPr lang="en-US" dirty="0" smtClean="0"/>
          </a:p>
          <a:p>
            <a:endParaRPr lang="en-US" dirty="0" smtClean="0"/>
          </a:p>
          <a:p>
            <a:r>
              <a:rPr lang="en-US" dirty="0" smtClean="0"/>
              <a:t>Given a set of MapReduce jobs, determine the order in which they should be executed to minimize the </a:t>
            </a:r>
            <a:r>
              <a:rPr lang="en-US" dirty="0" err="1" smtClean="0"/>
              <a:t>Makespan</a:t>
            </a:r>
            <a:r>
              <a:rPr lang="en-US" dirty="0" smtClean="0"/>
              <a:t>.</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58</a:t>
            </a:fld>
            <a:endParaRPr lang="en-US"/>
          </a:p>
        </p:txBody>
      </p:sp>
      <p:grpSp>
        <p:nvGrpSpPr>
          <p:cNvPr id="17" name="Group 16"/>
          <p:cNvGrpSpPr/>
          <p:nvPr/>
        </p:nvGrpSpPr>
        <p:grpSpPr>
          <a:xfrm>
            <a:off x="362220" y="2749733"/>
            <a:ext cx="4583509" cy="535930"/>
            <a:chOff x="254400" y="1726058"/>
            <a:chExt cx="4583509" cy="535930"/>
          </a:xfrm>
        </p:grpSpPr>
        <p:sp>
          <p:nvSpPr>
            <p:cNvPr id="5" name="Rectangle 4"/>
            <p:cNvSpPr/>
            <p:nvPr/>
          </p:nvSpPr>
          <p:spPr>
            <a:xfrm>
              <a:off x="814549" y="1726058"/>
              <a:ext cx="36576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20</a:t>
              </a:r>
              <a:endParaRPr lang="en-US" sz="2800" dirty="0"/>
            </a:p>
          </p:txBody>
        </p:sp>
        <p:sp>
          <p:nvSpPr>
            <p:cNvPr id="6" name="Rectangle 5"/>
            <p:cNvSpPr/>
            <p:nvPr/>
          </p:nvSpPr>
          <p:spPr>
            <a:xfrm>
              <a:off x="4472149" y="1726058"/>
              <a:ext cx="36576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2</a:t>
              </a:r>
              <a:endParaRPr lang="en-US" sz="2800" dirty="0"/>
            </a:p>
          </p:txBody>
        </p:sp>
        <p:sp>
          <p:nvSpPr>
            <p:cNvPr id="9" name="TextBox 8"/>
            <p:cNvSpPr txBox="1"/>
            <p:nvPr/>
          </p:nvSpPr>
          <p:spPr>
            <a:xfrm>
              <a:off x="254400" y="1738768"/>
              <a:ext cx="548640" cy="523220"/>
            </a:xfrm>
            <a:prstGeom prst="rect">
              <a:avLst/>
            </a:prstGeom>
            <a:noFill/>
          </p:spPr>
          <p:txBody>
            <a:bodyPr wrap="square" rtlCol="0">
              <a:spAutoFit/>
            </a:bodyPr>
            <a:lstStyle/>
            <a:p>
              <a:r>
                <a:rPr lang="en-US" sz="2800" dirty="0" smtClean="0"/>
                <a:t>J</a:t>
              </a:r>
              <a:r>
                <a:rPr lang="en-US" sz="2800" baseline="-25000" dirty="0" smtClean="0"/>
                <a:t>1</a:t>
              </a:r>
              <a:r>
                <a:rPr lang="en-US" sz="2800" dirty="0" smtClean="0"/>
                <a:t>:</a:t>
              </a:r>
              <a:endParaRPr lang="en-US" sz="2800" dirty="0"/>
            </a:p>
          </p:txBody>
        </p:sp>
      </p:grpSp>
      <p:grpSp>
        <p:nvGrpSpPr>
          <p:cNvPr id="18" name="Group 17"/>
          <p:cNvGrpSpPr/>
          <p:nvPr/>
        </p:nvGrpSpPr>
        <p:grpSpPr>
          <a:xfrm>
            <a:off x="4016215" y="3397803"/>
            <a:ext cx="4587114" cy="535930"/>
            <a:chOff x="3908395" y="2505930"/>
            <a:chExt cx="4587114" cy="535930"/>
          </a:xfrm>
        </p:grpSpPr>
        <p:sp>
          <p:nvSpPr>
            <p:cNvPr id="7" name="Rectangle 6"/>
            <p:cNvSpPr/>
            <p:nvPr/>
          </p:nvSpPr>
          <p:spPr>
            <a:xfrm>
              <a:off x="4472149" y="2505930"/>
              <a:ext cx="36576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2</a:t>
              </a:r>
              <a:endParaRPr lang="en-US" sz="2800" dirty="0"/>
            </a:p>
          </p:txBody>
        </p:sp>
        <p:sp>
          <p:nvSpPr>
            <p:cNvPr id="8" name="Rectangle 7"/>
            <p:cNvSpPr/>
            <p:nvPr/>
          </p:nvSpPr>
          <p:spPr>
            <a:xfrm>
              <a:off x="4837909" y="2505930"/>
              <a:ext cx="36576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20</a:t>
              </a:r>
              <a:endParaRPr lang="en-US" sz="2800" dirty="0"/>
            </a:p>
          </p:txBody>
        </p:sp>
        <p:sp>
          <p:nvSpPr>
            <p:cNvPr id="10" name="TextBox 9"/>
            <p:cNvSpPr txBox="1"/>
            <p:nvPr/>
          </p:nvSpPr>
          <p:spPr>
            <a:xfrm>
              <a:off x="3908395" y="2518640"/>
              <a:ext cx="548640" cy="523220"/>
            </a:xfrm>
            <a:prstGeom prst="rect">
              <a:avLst/>
            </a:prstGeom>
            <a:noFill/>
          </p:spPr>
          <p:txBody>
            <a:bodyPr wrap="square" rtlCol="0">
              <a:spAutoFit/>
            </a:bodyPr>
            <a:lstStyle/>
            <a:p>
              <a:r>
                <a:rPr lang="en-US" sz="2800" dirty="0" smtClean="0"/>
                <a:t>J</a:t>
              </a:r>
              <a:r>
                <a:rPr lang="en-US" sz="2800" baseline="-25000" dirty="0" smtClean="0"/>
                <a:t>2</a:t>
              </a:r>
              <a:r>
                <a:rPr lang="en-US" sz="2800" dirty="0" smtClean="0"/>
                <a:t>:</a:t>
              </a:r>
              <a:endParaRPr lang="en-US" sz="2800" dirty="0"/>
            </a:p>
          </p:txBody>
        </p:sp>
      </p:grpSp>
      <p:sp>
        <p:nvSpPr>
          <p:cNvPr id="20" name="Rounded Rectangle 19"/>
          <p:cNvSpPr/>
          <p:nvPr/>
        </p:nvSpPr>
        <p:spPr>
          <a:xfrm>
            <a:off x="7052580" y="2400336"/>
            <a:ext cx="1874109" cy="530146"/>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Makespan</a:t>
            </a:r>
            <a:r>
              <a:rPr lang="en-US" sz="2000" dirty="0" smtClean="0"/>
              <a:t> = 42</a:t>
            </a:r>
            <a:endParaRPr lang="en-US" sz="2000" dirty="0"/>
          </a:p>
        </p:txBody>
      </p:sp>
      <p:grpSp>
        <p:nvGrpSpPr>
          <p:cNvPr id="21" name="Group 20"/>
          <p:cNvGrpSpPr/>
          <p:nvPr/>
        </p:nvGrpSpPr>
        <p:grpSpPr>
          <a:xfrm>
            <a:off x="1413120" y="2746367"/>
            <a:ext cx="4583509" cy="535930"/>
            <a:chOff x="254400" y="1726058"/>
            <a:chExt cx="4583509" cy="535930"/>
          </a:xfrm>
        </p:grpSpPr>
        <p:sp>
          <p:nvSpPr>
            <p:cNvPr id="22" name="Rectangle 21"/>
            <p:cNvSpPr/>
            <p:nvPr/>
          </p:nvSpPr>
          <p:spPr>
            <a:xfrm>
              <a:off x="814549" y="1726058"/>
              <a:ext cx="36576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20</a:t>
              </a:r>
              <a:endParaRPr lang="en-US" sz="2800" dirty="0"/>
            </a:p>
          </p:txBody>
        </p:sp>
        <p:sp>
          <p:nvSpPr>
            <p:cNvPr id="23" name="Rectangle 22"/>
            <p:cNvSpPr/>
            <p:nvPr/>
          </p:nvSpPr>
          <p:spPr>
            <a:xfrm>
              <a:off x="4472149" y="1726058"/>
              <a:ext cx="36576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2</a:t>
              </a:r>
              <a:endParaRPr lang="en-US" sz="2800" dirty="0"/>
            </a:p>
          </p:txBody>
        </p:sp>
        <p:sp>
          <p:nvSpPr>
            <p:cNvPr id="24" name="TextBox 23"/>
            <p:cNvSpPr txBox="1"/>
            <p:nvPr/>
          </p:nvSpPr>
          <p:spPr>
            <a:xfrm>
              <a:off x="254400" y="1738768"/>
              <a:ext cx="548640" cy="523220"/>
            </a:xfrm>
            <a:prstGeom prst="rect">
              <a:avLst/>
            </a:prstGeom>
            <a:noFill/>
          </p:spPr>
          <p:txBody>
            <a:bodyPr wrap="square" rtlCol="0">
              <a:spAutoFit/>
            </a:bodyPr>
            <a:lstStyle/>
            <a:p>
              <a:r>
                <a:rPr lang="en-US" sz="2800" dirty="0" smtClean="0"/>
                <a:t>J</a:t>
              </a:r>
              <a:r>
                <a:rPr lang="en-US" sz="2800" baseline="-25000" dirty="0" smtClean="0"/>
                <a:t>1</a:t>
              </a:r>
              <a:r>
                <a:rPr lang="en-US" sz="2800" dirty="0" smtClean="0"/>
                <a:t>:</a:t>
              </a:r>
              <a:endParaRPr lang="en-US" sz="2800" dirty="0"/>
            </a:p>
          </p:txBody>
        </p:sp>
      </p:grpSp>
      <p:grpSp>
        <p:nvGrpSpPr>
          <p:cNvPr id="25" name="Group 24"/>
          <p:cNvGrpSpPr/>
          <p:nvPr/>
        </p:nvGrpSpPr>
        <p:grpSpPr>
          <a:xfrm>
            <a:off x="1074075" y="3398531"/>
            <a:ext cx="4587114" cy="535930"/>
            <a:chOff x="3908395" y="2505930"/>
            <a:chExt cx="4587114" cy="535930"/>
          </a:xfrm>
        </p:grpSpPr>
        <p:sp>
          <p:nvSpPr>
            <p:cNvPr id="26" name="Rectangle 25"/>
            <p:cNvSpPr/>
            <p:nvPr/>
          </p:nvSpPr>
          <p:spPr>
            <a:xfrm>
              <a:off x="4472149" y="2505930"/>
              <a:ext cx="36576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2</a:t>
              </a:r>
              <a:endParaRPr lang="en-US" sz="2800" dirty="0"/>
            </a:p>
          </p:txBody>
        </p:sp>
        <p:sp>
          <p:nvSpPr>
            <p:cNvPr id="27" name="Rectangle 26"/>
            <p:cNvSpPr/>
            <p:nvPr/>
          </p:nvSpPr>
          <p:spPr>
            <a:xfrm>
              <a:off x="4837909" y="2505930"/>
              <a:ext cx="36576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20</a:t>
              </a:r>
              <a:endParaRPr lang="en-US" sz="2800" dirty="0"/>
            </a:p>
          </p:txBody>
        </p:sp>
        <p:sp>
          <p:nvSpPr>
            <p:cNvPr id="28" name="TextBox 27"/>
            <p:cNvSpPr txBox="1"/>
            <p:nvPr/>
          </p:nvSpPr>
          <p:spPr>
            <a:xfrm>
              <a:off x="3908395" y="2518640"/>
              <a:ext cx="548640" cy="523220"/>
            </a:xfrm>
            <a:prstGeom prst="rect">
              <a:avLst/>
            </a:prstGeom>
            <a:noFill/>
          </p:spPr>
          <p:txBody>
            <a:bodyPr wrap="square" rtlCol="0">
              <a:spAutoFit/>
            </a:bodyPr>
            <a:lstStyle/>
            <a:p>
              <a:r>
                <a:rPr lang="en-US" sz="2800" dirty="0" smtClean="0"/>
                <a:t>J</a:t>
              </a:r>
              <a:r>
                <a:rPr lang="en-US" sz="2800" baseline="-25000" dirty="0" smtClean="0"/>
                <a:t>2</a:t>
              </a:r>
              <a:r>
                <a:rPr lang="en-US" sz="2800" dirty="0" smtClean="0"/>
                <a:t>:</a:t>
              </a:r>
              <a:endParaRPr lang="en-US" sz="2800" dirty="0"/>
            </a:p>
          </p:txBody>
        </p:sp>
      </p:grpSp>
      <p:sp>
        <p:nvSpPr>
          <p:cNvPr id="29" name="Rounded Rectangle 28"/>
          <p:cNvSpPr/>
          <p:nvPr/>
        </p:nvSpPr>
        <p:spPr>
          <a:xfrm>
            <a:off x="7052580" y="3020590"/>
            <a:ext cx="1874109" cy="530146"/>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Makespan</a:t>
            </a:r>
            <a:r>
              <a:rPr lang="en-US" sz="2000" dirty="0" smtClean="0"/>
              <a:t> = 24</a:t>
            </a:r>
            <a:endParaRPr lang="en-US" sz="2000" dirty="0"/>
          </a:p>
        </p:txBody>
      </p:sp>
      <p:sp>
        <p:nvSpPr>
          <p:cNvPr id="30" name="Rounded Rectangle 29"/>
          <p:cNvSpPr/>
          <p:nvPr/>
        </p:nvSpPr>
        <p:spPr>
          <a:xfrm>
            <a:off x="7061220" y="2408952"/>
            <a:ext cx="1874109" cy="530146"/>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strike="sngStrike" dirty="0" err="1" smtClean="0">
                <a:solidFill>
                  <a:schemeClr val="bg1">
                    <a:lumMod val="50000"/>
                  </a:schemeClr>
                </a:solidFill>
              </a:rPr>
              <a:t>Makespan</a:t>
            </a:r>
            <a:r>
              <a:rPr lang="en-US" sz="2000" strike="sngStrike" dirty="0" smtClean="0">
                <a:solidFill>
                  <a:schemeClr val="bg1">
                    <a:lumMod val="50000"/>
                  </a:schemeClr>
                </a:solidFill>
              </a:rPr>
              <a:t> = 42</a:t>
            </a:r>
            <a:endParaRPr lang="en-US" sz="2000" strike="sngStrike" dirty="0">
              <a:solidFill>
                <a:schemeClr val="bg1">
                  <a:lumMod val="50000"/>
                </a:schemeClr>
              </a:solidFill>
            </a:endParaRPr>
          </a:p>
        </p:txBody>
      </p:sp>
    </p:spTree>
    <p:extLst>
      <p:ext uri="{BB962C8B-B14F-4D97-AF65-F5344CB8AC3E}">
        <p14:creationId xmlns:p14="http://schemas.microsoft.com/office/powerpoint/2010/main" val="279649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Batch Schedule</a:t>
            </a:r>
            <a:endParaRPr lang="en-US" dirty="0"/>
          </a:p>
        </p:txBody>
      </p:sp>
      <p:sp>
        <p:nvSpPr>
          <p:cNvPr id="3" name="Content Placeholder 2"/>
          <p:cNvSpPr>
            <a:spLocks noGrp="1"/>
          </p:cNvSpPr>
          <p:nvPr>
            <p:ph idx="1"/>
          </p:nvPr>
        </p:nvSpPr>
        <p:spPr>
          <a:xfrm>
            <a:off x="457199" y="1600200"/>
            <a:ext cx="8396277" cy="4525963"/>
          </a:xfrm>
        </p:spPr>
        <p:txBody>
          <a:bodyPr>
            <a:normAutofit fontScale="92500" lnSpcReduction="10000"/>
          </a:bodyPr>
          <a:lstStyle/>
          <a:p>
            <a:pPr>
              <a:spcAft>
                <a:spcPts val="600"/>
              </a:spcAft>
            </a:pPr>
            <a:r>
              <a:rPr lang="en-US" dirty="0" smtClean="0"/>
              <a:t>In 1953, Johnson designed </a:t>
            </a:r>
            <a:r>
              <a:rPr lang="en-US" b="1" dirty="0" smtClean="0">
                <a:solidFill>
                  <a:srgbClr val="800000"/>
                </a:solidFill>
              </a:rPr>
              <a:t>optimal </a:t>
            </a:r>
            <a:r>
              <a:rPr lang="en-US" b="1" dirty="0" err="1" smtClean="0">
                <a:solidFill>
                  <a:srgbClr val="800000"/>
                </a:solidFill>
              </a:rPr>
              <a:t>O(n</a:t>
            </a:r>
            <a:r>
              <a:rPr lang="en-US" b="1" dirty="0" smtClean="0">
                <a:solidFill>
                  <a:srgbClr val="800000"/>
                </a:solidFill>
              </a:rPr>
              <a:t> log </a:t>
            </a:r>
            <a:r>
              <a:rPr lang="en-US" b="1" dirty="0" err="1" smtClean="0">
                <a:solidFill>
                  <a:srgbClr val="800000"/>
                </a:solidFill>
              </a:rPr>
              <a:t>n</a:t>
            </a:r>
            <a:r>
              <a:rPr lang="en-US" b="1" dirty="0" smtClean="0">
                <a:solidFill>
                  <a:srgbClr val="800000"/>
                </a:solidFill>
              </a:rPr>
              <a:t>)</a:t>
            </a:r>
            <a:r>
              <a:rPr lang="en-US" dirty="0" smtClean="0"/>
              <a:t> algorithm for job shop </a:t>
            </a:r>
            <a:r>
              <a:rPr lang="en-US" smtClean="0"/>
              <a:t>scheduling</a:t>
            </a:r>
          </a:p>
          <a:p>
            <a:pPr>
              <a:spcAft>
                <a:spcPts val="600"/>
              </a:spcAft>
            </a:pPr>
            <a:r>
              <a:rPr lang="en-US" smtClean="0"/>
              <a:t>Load </a:t>
            </a:r>
            <a:r>
              <a:rPr lang="en-US" dirty="0" smtClean="0"/>
              <a:t>balancing MR job consisting of multiple tasks on multiple machines is </a:t>
            </a:r>
            <a:r>
              <a:rPr lang="en-US" b="1" dirty="0" smtClean="0">
                <a:solidFill>
                  <a:srgbClr val="800000"/>
                </a:solidFill>
              </a:rPr>
              <a:t>NP hard</a:t>
            </a:r>
          </a:p>
          <a:p>
            <a:pPr>
              <a:spcAft>
                <a:spcPts val="600"/>
              </a:spcAft>
            </a:pPr>
            <a:r>
              <a:rPr lang="en-US" dirty="0" smtClean="0"/>
              <a:t>Johnson’s algorithm is sub-optimal if jobs don’t consume all resources in the cluster</a:t>
            </a:r>
          </a:p>
          <a:p>
            <a:pPr lvl="1">
              <a:spcAft>
                <a:spcPts val="600"/>
              </a:spcAft>
            </a:pPr>
            <a:r>
              <a:rPr lang="en-US" dirty="0" smtClean="0"/>
              <a:t>Bimodal distribution</a:t>
            </a:r>
          </a:p>
          <a:p>
            <a:pPr>
              <a:spcAft>
                <a:spcPts val="600"/>
              </a:spcAft>
            </a:pPr>
            <a:r>
              <a:rPr lang="en-US" b="1" dirty="0" smtClean="0">
                <a:solidFill>
                  <a:srgbClr val="800000"/>
                </a:solidFill>
              </a:rPr>
              <a:t>O(n</a:t>
            </a:r>
            <a:r>
              <a:rPr lang="en-US" b="1" baseline="30000" dirty="0" smtClean="0">
                <a:solidFill>
                  <a:srgbClr val="800000"/>
                </a:solidFill>
              </a:rPr>
              <a:t>2</a:t>
            </a:r>
            <a:r>
              <a:rPr lang="en-US" b="1" dirty="0" smtClean="0">
                <a:solidFill>
                  <a:srgbClr val="800000"/>
                </a:solidFill>
              </a:rPr>
              <a:t> log </a:t>
            </a:r>
            <a:r>
              <a:rPr lang="en-US" b="1" dirty="0" err="1" smtClean="0">
                <a:solidFill>
                  <a:srgbClr val="800000"/>
                </a:solidFill>
              </a:rPr>
              <a:t>n</a:t>
            </a:r>
            <a:r>
              <a:rPr lang="en-US" b="1" dirty="0" smtClean="0">
                <a:solidFill>
                  <a:srgbClr val="800000"/>
                </a:solidFill>
              </a:rPr>
              <a:t> log M)</a:t>
            </a:r>
            <a:r>
              <a:rPr lang="en-US" dirty="0" smtClean="0"/>
              <a:t> heuristic for partitioning resources into pools </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59</a:t>
            </a:fld>
            <a:endParaRPr lang="en-US"/>
          </a:p>
        </p:txBody>
      </p:sp>
    </p:spTree>
    <p:extLst>
      <p:ext uri="{BB962C8B-B14F-4D97-AF65-F5344CB8AC3E}">
        <p14:creationId xmlns:p14="http://schemas.microsoft.com/office/powerpoint/2010/main" val="36379093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a:t>
            </a:r>
            <a:endParaRPr lang="en-US" dirty="0"/>
          </a:p>
        </p:txBody>
      </p:sp>
      <p:sp>
        <p:nvSpPr>
          <p:cNvPr id="3" name="Content Placeholder 2"/>
          <p:cNvSpPr>
            <a:spLocks noGrp="1"/>
          </p:cNvSpPr>
          <p:nvPr>
            <p:ph idx="1"/>
          </p:nvPr>
        </p:nvSpPr>
        <p:spPr>
          <a:xfrm>
            <a:off x="457200" y="2186016"/>
            <a:ext cx="8229600" cy="3940147"/>
          </a:xfrm>
        </p:spPr>
        <p:txBody>
          <a:bodyPr>
            <a:normAutofit/>
          </a:bodyPr>
          <a:lstStyle/>
          <a:p>
            <a:pPr>
              <a:buNone/>
            </a:pPr>
            <a:r>
              <a:rPr lang="en-US" sz="2800" dirty="0" smtClean="0"/>
              <a:t>						“would like to move to a model that is based on (soft) deadlines rather than the low-level mechanism of bounding the queue time. </a:t>
            </a:r>
          </a:p>
          <a:p>
            <a:pPr>
              <a:buNone/>
            </a:pPr>
            <a:endParaRPr lang="en-US" sz="2800" dirty="0" smtClean="0"/>
          </a:p>
          <a:p>
            <a:pPr>
              <a:buNone/>
            </a:pPr>
            <a:r>
              <a:rPr lang="en-US" sz="2800" dirty="0" smtClean="0"/>
              <a:t>	However, a deadline-based model hinging on the ability to model Pig/Hadoop execution times in a multi-tenant environment, is elusive.”</a:t>
            </a:r>
          </a:p>
        </p:txBody>
      </p:sp>
      <p:sp>
        <p:nvSpPr>
          <p:cNvPr id="4" name="Slide Number Placeholder 3"/>
          <p:cNvSpPr>
            <a:spLocks noGrp="1"/>
          </p:cNvSpPr>
          <p:nvPr>
            <p:ph type="sldNum" sz="quarter" idx="12"/>
          </p:nvPr>
        </p:nvSpPr>
        <p:spPr/>
        <p:txBody>
          <a:bodyPr/>
          <a:lstStyle/>
          <a:p>
            <a:fld id="{D009EEE7-7C93-834A-B316-B317D8CC8786}" type="slidenum">
              <a:rPr lang="en-US" smtClean="0"/>
              <a:pPr/>
              <a:t>6</a:t>
            </a:fld>
            <a:endParaRPr lang="en-US"/>
          </a:p>
        </p:txBody>
      </p:sp>
      <p:pic>
        <p:nvPicPr>
          <p:cNvPr id="5" name="Picture 4"/>
          <p:cNvPicPr>
            <a:picLocks noChangeAspect="1"/>
          </p:cNvPicPr>
          <p:nvPr/>
        </p:nvPicPr>
        <p:blipFill>
          <a:blip r:embed="rId3"/>
          <a:stretch>
            <a:fillRect/>
          </a:stretch>
        </p:blipFill>
        <p:spPr>
          <a:xfrm>
            <a:off x="786189" y="2186016"/>
            <a:ext cx="1948845" cy="525341"/>
          </a:xfrm>
          <a:prstGeom prst="rect">
            <a:avLst/>
          </a:prstGeom>
        </p:spPr>
      </p:pic>
      <p:sp>
        <p:nvSpPr>
          <p:cNvPr id="6" name="TextBox 5"/>
          <p:cNvSpPr txBox="1"/>
          <p:nvPr/>
        </p:nvSpPr>
        <p:spPr>
          <a:xfrm>
            <a:off x="798286" y="6319338"/>
            <a:ext cx="7571619" cy="307777"/>
          </a:xfrm>
          <a:prstGeom prst="rect">
            <a:avLst/>
          </a:prstGeom>
          <a:noFill/>
        </p:spPr>
        <p:txBody>
          <a:bodyPr wrap="square" rtlCol="0">
            <a:spAutoFit/>
          </a:bodyPr>
          <a:lstStyle/>
          <a:p>
            <a:pPr algn="ctr"/>
            <a:r>
              <a:rPr lang="en-US" sz="1400" dirty="0" smtClean="0"/>
              <a:t>*</a:t>
            </a:r>
            <a:r>
              <a:rPr lang="en-US" sz="1400" dirty="0" err="1" smtClean="0"/>
              <a:t>Olston</a:t>
            </a:r>
            <a:r>
              <a:rPr lang="en-US" sz="1400" dirty="0" smtClean="0"/>
              <a:t> et. al.,  </a:t>
            </a:r>
            <a:r>
              <a:rPr lang="en-US" sz="1400" i="1" dirty="0" smtClean="0"/>
              <a:t>“Nova: Continuous Pig/Hadoop </a:t>
            </a:r>
            <a:r>
              <a:rPr lang="en-US" sz="1400" i="1" dirty="0" err="1" smtClean="0"/>
              <a:t>Workﬂows</a:t>
            </a:r>
            <a:r>
              <a:rPr lang="en-US" sz="1400" i="1" dirty="0" smtClean="0"/>
              <a:t>”.</a:t>
            </a:r>
            <a:r>
              <a:rPr lang="en-US" sz="1400" dirty="0" smtClean="0"/>
              <a:t> SIGMOD 2011.</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Different Algorithms</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60</a:t>
            </a:fld>
            <a:endParaRPr lang="en-US"/>
          </a:p>
        </p:txBody>
      </p:sp>
      <p:graphicFrame>
        <p:nvGraphicFramePr>
          <p:cNvPr id="6" name="Chart 5"/>
          <p:cNvGraphicFramePr/>
          <p:nvPr/>
        </p:nvGraphicFramePr>
        <p:xfrm>
          <a:off x="1219199" y="1479550"/>
          <a:ext cx="7298828"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367731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Objectives (SLO)</a:t>
            </a:r>
            <a:endParaRPr lang="en-US" dirty="0"/>
          </a:p>
        </p:txBody>
      </p:sp>
      <p:sp>
        <p:nvSpPr>
          <p:cNvPr id="3" name="Content Placeholder 2"/>
          <p:cNvSpPr>
            <a:spLocks noGrp="1"/>
          </p:cNvSpPr>
          <p:nvPr>
            <p:ph idx="1"/>
          </p:nvPr>
        </p:nvSpPr>
        <p:spPr>
          <a:xfrm>
            <a:off x="457200" y="1765905"/>
            <a:ext cx="8229600" cy="4360258"/>
          </a:xfrm>
        </p:spPr>
        <p:txBody>
          <a:bodyPr/>
          <a:lstStyle/>
          <a:p>
            <a:r>
              <a:rPr lang="en-US" dirty="0" smtClean="0"/>
              <a:t>Performance prediction</a:t>
            </a:r>
          </a:p>
          <a:p>
            <a:r>
              <a:rPr lang="en-US" dirty="0" smtClean="0"/>
              <a:t>Resource provisioning</a:t>
            </a:r>
          </a:p>
          <a:p>
            <a:r>
              <a:rPr lang="en-US" dirty="0" smtClean="0"/>
              <a:t>Capacity planning</a:t>
            </a:r>
          </a:p>
          <a:p>
            <a:r>
              <a:rPr lang="en-US" dirty="0" smtClean="0"/>
              <a:t>Comparing different alternatives</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7</a:t>
            </a:fld>
            <a:endParaRPr lang="en-US"/>
          </a:p>
        </p:txBody>
      </p:sp>
      <p:sp>
        <p:nvSpPr>
          <p:cNvPr id="5" name="Rounded Rectangle 4"/>
          <p:cNvSpPr/>
          <p:nvPr/>
        </p:nvSpPr>
        <p:spPr>
          <a:xfrm>
            <a:off x="1644952" y="5055810"/>
            <a:ext cx="5817809" cy="725885"/>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Empower cloud users and providers</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71927" cy="1143000"/>
          </a:xfrm>
        </p:spPr>
        <p:txBody>
          <a:bodyPr/>
          <a:lstStyle/>
          <a:p>
            <a:r>
              <a:rPr lang="en-US" dirty="0" smtClean="0"/>
              <a:t>Thesis</a:t>
            </a:r>
            <a:endParaRPr lang="en-US" dirty="0"/>
          </a:p>
        </p:txBody>
      </p:sp>
      <p:sp>
        <p:nvSpPr>
          <p:cNvPr id="3" name="Content Placeholder 2"/>
          <p:cNvSpPr>
            <a:spLocks noGrp="1"/>
          </p:cNvSpPr>
          <p:nvPr>
            <p:ph idx="1"/>
          </p:nvPr>
        </p:nvSpPr>
        <p:spPr>
          <a:xfrm>
            <a:off x="457200" y="1659078"/>
            <a:ext cx="8469072" cy="4131503"/>
          </a:xfrm>
        </p:spPr>
        <p:txBody>
          <a:bodyPr>
            <a:normAutofit lnSpcReduction="10000"/>
          </a:bodyPr>
          <a:lstStyle/>
          <a:p>
            <a:pPr>
              <a:spcAft>
                <a:spcPts val="600"/>
              </a:spcAft>
            </a:pPr>
            <a:r>
              <a:rPr lang="en-US" sz="3600" dirty="0" smtClean="0"/>
              <a:t>Performance modeling </a:t>
            </a:r>
          </a:p>
          <a:p>
            <a:pPr lvl="1">
              <a:spcAft>
                <a:spcPts val="600"/>
              </a:spcAft>
            </a:pPr>
            <a:r>
              <a:rPr lang="en-US" sz="3200" dirty="0" smtClean="0"/>
              <a:t> of MapReduce environments </a:t>
            </a:r>
          </a:p>
          <a:p>
            <a:pPr lvl="1">
              <a:spcAft>
                <a:spcPts val="600"/>
              </a:spcAft>
            </a:pPr>
            <a:r>
              <a:rPr lang="en-US" sz="3200" dirty="0" smtClean="0"/>
              <a:t> through a combination of </a:t>
            </a:r>
            <a:r>
              <a:rPr lang="en-US" sz="3200" b="1" dirty="0" smtClean="0">
                <a:solidFill>
                  <a:srgbClr val="800000"/>
                </a:solidFill>
              </a:rPr>
              <a:t>measurement</a:t>
            </a:r>
            <a:r>
              <a:rPr lang="en-US" sz="3200" dirty="0" smtClean="0"/>
              <a:t>, </a:t>
            </a:r>
            <a:r>
              <a:rPr lang="en-US" sz="3200" b="1" dirty="0" smtClean="0">
                <a:solidFill>
                  <a:srgbClr val="800000"/>
                </a:solidFill>
              </a:rPr>
              <a:t>simulation</a:t>
            </a:r>
            <a:r>
              <a:rPr lang="en-US" sz="3200" dirty="0" smtClean="0"/>
              <a:t>, and </a:t>
            </a:r>
            <a:r>
              <a:rPr lang="en-US" sz="3200" b="1" dirty="0" smtClean="0">
                <a:solidFill>
                  <a:srgbClr val="800000"/>
                </a:solidFill>
              </a:rPr>
              <a:t>analytical </a:t>
            </a:r>
            <a:r>
              <a:rPr lang="en-US" sz="3200" dirty="0" smtClean="0"/>
              <a:t>modeling </a:t>
            </a:r>
          </a:p>
          <a:p>
            <a:pPr lvl="1">
              <a:spcAft>
                <a:spcPts val="600"/>
              </a:spcAft>
            </a:pPr>
            <a:r>
              <a:rPr lang="en-US" sz="3200" dirty="0" smtClean="0"/>
              <a:t> for enabling different </a:t>
            </a:r>
            <a:r>
              <a:rPr lang="en-US" sz="3200" b="1" dirty="0" smtClean="0">
                <a:solidFill>
                  <a:srgbClr val="800000"/>
                </a:solidFill>
              </a:rPr>
              <a:t>service level objectives </a:t>
            </a:r>
          </a:p>
          <a:p>
            <a:pPr lvl="1">
              <a:spcAft>
                <a:spcPts val="600"/>
              </a:spcAft>
            </a:pPr>
            <a:r>
              <a:rPr lang="en-US" sz="3200" dirty="0" smtClean="0"/>
              <a:t> is </a:t>
            </a:r>
            <a:r>
              <a:rPr lang="en-US" sz="3200" b="1" dirty="0" smtClean="0">
                <a:solidFill>
                  <a:srgbClr val="800000"/>
                </a:solidFill>
              </a:rPr>
              <a:t>feasible</a:t>
            </a:r>
            <a:r>
              <a:rPr lang="en-US" sz="3200" dirty="0" smtClean="0"/>
              <a:t>, </a:t>
            </a:r>
            <a:r>
              <a:rPr lang="en-US" sz="3200" b="1" dirty="0" smtClean="0">
                <a:solidFill>
                  <a:srgbClr val="800000"/>
                </a:solidFill>
              </a:rPr>
              <a:t>novel</a:t>
            </a:r>
            <a:r>
              <a:rPr lang="en-US" sz="3200" dirty="0" smtClean="0"/>
              <a:t>, and </a:t>
            </a:r>
            <a:r>
              <a:rPr lang="en-US" sz="3200" b="1" dirty="0" smtClean="0">
                <a:solidFill>
                  <a:srgbClr val="800000"/>
                </a:solidFill>
              </a:rPr>
              <a:t>useful</a:t>
            </a:r>
            <a:r>
              <a:rPr lang="en-US" sz="3200" dirty="0" smtClean="0"/>
              <a:t>.</a:t>
            </a:r>
          </a:p>
        </p:txBody>
      </p:sp>
      <p:sp>
        <p:nvSpPr>
          <p:cNvPr id="4" name="Slide Number Placeholder 3"/>
          <p:cNvSpPr>
            <a:spLocks noGrp="1"/>
          </p:cNvSpPr>
          <p:nvPr>
            <p:ph type="sldNum" sz="quarter" idx="12"/>
          </p:nvPr>
        </p:nvSpPr>
        <p:spPr/>
        <p:txBody>
          <a:bodyPr/>
          <a:lstStyle/>
          <a:p>
            <a:fld id="{D009EEE7-7C93-834A-B316-B317D8CC8786}" type="slidenum">
              <a:rPr lang="en-US" smtClean="0"/>
              <a:pPr/>
              <a:t>8</a:t>
            </a:fld>
            <a:endParaRPr lang="en-US"/>
          </a:p>
        </p:txBody>
      </p:sp>
      <p:pic>
        <p:nvPicPr>
          <p:cNvPr id="5" name="Picture 4" descr="LS012498.png"/>
          <p:cNvPicPr>
            <a:picLocks noChangeAspect="1"/>
          </p:cNvPicPr>
          <p:nvPr/>
        </p:nvPicPr>
        <p:blipFill>
          <a:blip r:embed="rId3"/>
          <a:stretch>
            <a:fillRect/>
          </a:stretch>
        </p:blipFill>
        <p:spPr>
          <a:xfrm>
            <a:off x="7929127" y="205986"/>
            <a:ext cx="997145" cy="178867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60208" cy="1143000"/>
          </a:xfrm>
        </p:spPr>
        <p:txBody>
          <a:bodyPr/>
          <a:lstStyle/>
          <a:p>
            <a:r>
              <a:rPr lang="en-US" dirty="0" smtClean="0"/>
              <a:t>Roadmap</a:t>
            </a:r>
            <a:endParaRPr lang="en-US" dirty="0"/>
          </a:p>
        </p:txBody>
      </p:sp>
      <p:sp>
        <p:nvSpPr>
          <p:cNvPr id="3" name="Content Placeholder 2"/>
          <p:cNvSpPr>
            <a:spLocks noGrp="1"/>
          </p:cNvSpPr>
          <p:nvPr>
            <p:ph idx="1"/>
          </p:nvPr>
        </p:nvSpPr>
        <p:spPr>
          <a:xfrm>
            <a:off x="457200" y="1428570"/>
            <a:ext cx="8229600" cy="4525963"/>
          </a:xfrm>
        </p:spPr>
        <p:txBody>
          <a:bodyPr>
            <a:normAutofit/>
          </a:bodyPr>
          <a:lstStyle/>
          <a:p>
            <a:pPr marL="520700" indent="-520700">
              <a:buFont typeface="+mj-lt"/>
              <a:buAutoNum type="romanUcPeriod"/>
            </a:pPr>
            <a:r>
              <a:rPr lang="en-US" dirty="0" smtClean="0"/>
              <a:t>Challenges</a:t>
            </a:r>
          </a:p>
          <a:p>
            <a:pPr marL="520700" indent="-520700">
              <a:buFont typeface="+mj-lt"/>
              <a:buAutoNum type="romanUcPeriod"/>
            </a:pPr>
            <a:r>
              <a:rPr lang="en-US" dirty="0" smtClean="0"/>
              <a:t>Performance Modeling Tools</a:t>
            </a:r>
          </a:p>
          <a:p>
            <a:pPr marL="520700" indent="-520700">
              <a:buFont typeface="+mj-lt"/>
              <a:buAutoNum type="romanUcPeriod"/>
            </a:pPr>
            <a:r>
              <a:rPr lang="en-US" dirty="0" smtClean="0"/>
              <a:t>Applications</a:t>
            </a:r>
          </a:p>
          <a:p>
            <a:pPr marL="520700" indent="-520700">
              <a:buFont typeface="+mj-lt"/>
              <a:buAutoNum type="romanUcPeriod"/>
            </a:pPr>
            <a:r>
              <a:rPr lang="en-US" dirty="0" smtClean="0"/>
              <a:t>Evaluation</a:t>
            </a:r>
          </a:p>
          <a:p>
            <a:pPr marL="520700" indent="-520700">
              <a:buFont typeface="+mj-lt"/>
              <a:buAutoNum type="romanUcPeriod"/>
            </a:pPr>
            <a:r>
              <a:rPr lang="en-US" dirty="0" smtClean="0"/>
              <a:t>Related </a:t>
            </a:r>
            <a:r>
              <a:rPr lang="en-US" dirty="0" smtClean="0"/>
              <a:t>Work</a:t>
            </a:r>
          </a:p>
          <a:p>
            <a:pPr marL="520700" indent="-520700">
              <a:buFont typeface="+mj-lt"/>
              <a:buAutoNum type="romanUcPeriod"/>
            </a:pPr>
            <a:r>
              <a:rPr lang="en-US" dirty="0"/>
              <a:t>Summary and Future </a:t>
            </a:r>
            <a:r>
              <a:rPr lang="en-US" dirty="0" smtClean="0"/>
              <a:t>Work</a:t>
            </a:r>
            <a:endParaRPr lang="en-US" dirty="0"/>
          </a:p>
        </p:txBody>
      </p:sp>
      <p:sp>
        <p:nvSpPr>
          <p:cNvPr id="4" name="Slide Number Placeholder 3"/>
          <p:cNvSpPr>
            <a:spLocks noGrp="1"/>
          </p:cNvSpPr>
          <p:nvPr>
            <p:ph type="sldNum" sz="quarter" idx="12"/>
          </p:nvPr>
        </p:nvSpPr>
        <p:spPr/>
        <p:txBody>
          <a:bodyPr/>
          <a:lstStyle/>
          <a:p>
            <a:fld id="{D009EEE7-7C93-834A-B316-B317D8CC8786}" type="slidenum">
              <a:rPr lang="en-US" smtClean="0"/>
              <a:pPr/>
              <a:t>9</a:t>
            </a:fld>
            <a:endParaRPr lang="en-US"/>
          </a:p>
        </p:txBody>
      </p:sp>
      <p:pic>
        <p:nvPicPr>
          <p:cNvPr id="7" name="Picture 6"/>
          <p:cNvPicPr>
            <a:picLocks noChangeAspect="1"/>
          </p:cNvPicPr>
          <p:nvPr/>
        </p:nvPicPr>
        <p:blipFill>
          <a:blip r:embed="rId3"/>
          <a:stretch>
            <a:fillRect/>
          </a:stretch>
        </p:blipFill>
        <p:spPr>
          <a:xfrm>
            <a:off x="6965883" y="0"/>
            <a:ext cx="2202778" cy="1652084"/>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Venture.thmx</Template>
  <TotalTime>5754226</TotalTime>
  <Words>3446</Words>
  <Application>Microsoft Macintosh PowerPoint</Application>
  <PresentationFormat>On-screen Show (4:3)</PresentationFormat>
  <Paragraphs>553</Paragraphs>
  <Slides>60</Slides>
  <Notes>23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Performance Modeling Framework for  SLO-Driven MapReduce Environments</vt:lpstr>
      <vt:lpstr>Exponential increase in disk capacity*</vt:lpstr>
      <vt:lpstr>Big Data in the Cloud</vt:lpstr>
      <vt:lpstr>Big Data Enablers</vt:lpstr>
      <vt:lpstr>User Wish-list</vt:lpstr>
      <vt:lpstr>Quote*</vt:lpstr>
      <vt:lpstr>Service Level Objectives (SLO)</vt:lpstr>
      <vt:lpstr>Thesis</vt:lpstr>
      <vt:lpstr>Roadmap</vt:lpstr>
      <vt:lpstr>Roadmap</vt:lpstr>
      <vt:lpstr>PowerPoint Presentation</vt:lpstr>
      <vt:lpstr>Why is Performance Modeling Difficult?</vt:lpstr>
      <vt:lpstr>Why is Performance Modeling Difficult? (2)</vt:lpstr>
      <vt:lpstr>Challenges</vt:lpstr>
      <vt:lpstr>Challenges</vt:lpstr>
      <vt:lpstr>II) Performance Modeling Tools</vt:lpstr>
      <vt:lpstr>Our Approach*</vt:lpstr>
      <vt:lpstr>Caveats</vt:lpstr>
      <vt:lpstr>Illustration</vt:lpstr>
      <vt:lpstr>Formalizing Makespan Bounds</vt:lpstr>
      <vt:lpstr>Compact Job Profile</vt:lpstr>
      <vt:lpstr>Lower &amp; Upper Bounds of Job Completion Time</vt:lpstr>
      <vt:lpstr>Experimental Setup</vt:lpstr>
      <vt:lpstr>Predicted vs. Measured Completion Time</vt:lpstr>
      <vt:lpstr>Scaling Factors*</vt:lpstr>
      <vt:lpstr>Scaling Factors Formalized</vt:lpstr>
      <vt:lpstr>WordCount Scaling Factors</vt:lpstr>
      <vt:lpstr>Impact of Failures*</vt:lpstr>
      <vt:lpstr>Impact of Worker Failures</vt:lpstr>
      <vt:lpstr>Simulation Framework*</vt:lpstr>
      <vt:lpstr>SimMR Design</vt:lpstr>
      <vt:lpstr>Simulator Engine</vt:lpstr>
      <vt:lpstr>Simulator Accuracy</vt:lpstr>
      <vt:lpstr>Simulator Performance</vt:lpstr>
      <vt:lpstr>III) Applications</vt:lpstr>
      <vt:lpstr>Applications</vt:lpstr>
      <vt:lpstr>1. Deadline-driven resource provisioning</vt:lpstr>
      <vt:lpstr>Different bound curves</vt:lpstr>
      <vt:lpstr>2. ARIA Design</vt:lpstr>
      <vt:lpstr>ARIA Highlights</vt:lpstr>
      <vt:lpstr>Three Pieces of the Puzzle</vt:lpstr>
      <vt:lpstr>Job Scheduling with Different Mechanisms*</vt:lpstr>
      <vt:lpstr>Comparing Different Mechanisms</vt:lpstr>
      <vt:lpstr>3. Benchmarking Different Hardware</vt:lpstr>
      <vt:lpstr>Approach</vt:lpstr>
      <vt:lpstr>Distributed Benchmarking</vt:lpstr>
      <vt:lpstr>PowerPoint Presentation</vt:lpstr>
      <vt:lpstr>Prediction for new hardware</vt:lpstr>
      <vt:lpstr>IV) Related Work</vt:lpstr>
      <vt:lpstr>Summary</vt:lpstr>
      <vt:lpstr>Future Work</vt:lpstr>
      <vt:lpstr>PowerPoint Presentation</vt:lpstr>
      <vt:lpstr>PowerPoint Presentation</vt:lpstr>
      <vt:lpstr>Publications</vt:lpstr>
      <vt:lpstr>Backup Slides</vt:lpstr>
      <vt:lpstr>3. Deadline Scheduling of MapReduce DAGs</vt:lpstr>
      <vt:lpstr>Solving the Chicken and Egg problem</vt:lpstr>
      <vt:lpstr>4. Minimizing Makespan of Set of MR Jobs</vt:lpstr>
      <vt:lpstr>Optimizing Batch Schedule</vt:lpstr>
      <vt:lpstr>Simulating Different Algorithms</vt:lpstr>
    </vt:vector>
  </TitlesOfParts>
  <Company>University of Illinois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Modeling Framework for  SLO-Driven MapReduce Environments</dc:title>
  <dc:creator>Abhishek Verma</dc:creator>
  <cp:lastModifiedBy>Abhishek Verma</cp:lastModifiedBy>
  <cp:revision>307</cp:revision>
  <cp:lastPrinted>2011-11-30T04:07:26Z</cp:lastPrinted>
  <dcterms:created xsi:type="dcterms:W3CDTF">2001-01-01T00:02:57Z</dcterms:created>
  <dcterms:modified xsi:type="dcterms:W3CDTF">2012-08-29T08:16:48Z</dcterms:modified>
</cp:coreProperties>
</file>